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94" r:id="rId2"/>
    <p:sldId id="341" r:id="rId3"/>
    <p:sldId id="313" r:id="rId4"/>
    <p:sldId id="314" r:id="rId5"/>
    <p:sldId id="335" r:id="rId6"/>
    <p:sldId id="317" r:id="rId7"/>
    <p:sldId id="316" r:id="rId8"/>
    <p:sldId id="318" r:id="rId9"/>
    <p:sldId id="319" r:id="rId10"/>
    <p:sldId id="320" r:id="rId11"/>
    <p:sldId id="347" r:id="rId12"/>
    <p:sldId id="348" r:id="rId13"/>
    <p:sldId id="349" r:id="rId14"/>
    <p:sldId id="350" r:id="rId15"/>
    <p:sldId id="321" r:id="rId16"/>
    <p:sldId id="337" r:id="rId17"/>
    <p:sldId id="338" r:id="rId18"/>
    <p:sldId id="339" r:id="rId19"/>
    <p:sldId id="323" r:id="rId20"/>
    <p:sldId id="340" r:id="rId21"/>
    <p:sldId id="344" r:id="rId22"/>
    <p:sldId id="345" r:id="rId23"/>
    <p:sldId id="342" r:id="rId24"/>
    <p:sldId id="351" r:id="rId25"/>
    <p:sldId id="325" r:id="rId26"/>
    <p:sldId id="324" r:id="rId27"/>
    <p:sldId id="327" r:id="rId28"/>
    <p:sldId id="328" r:id="rId29"/>
    <p:sldId id="329" r:id="rId30"/>
    <p:sldId id="346" r:id="rId31"/>
    <p:sldId id="331" r:id="rId32"/>
    <p:sldId id="33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" id="{D79A2085-3161-460A-BF88-10D8603B4E7F}">
          <p14:sldIdLst>
            <p14:sldId id="294"/>
            <p14:sldId id="341"/>
            <p14:sldId id="313"/>
            <p14:sldId id="314"/>
            <p14:sldId id="335"/>
          </p14:sldIdLst>
        </p14:section>
        <p14:section name="Motivation" id="{C411FA60-BF61-439B-B2E5-1AC0AA6454A9}">
          <p14:sldIdLst>
            <p14:sldId id="317"/>
            <p14:sldId id="316"/>
            <p14:sldId id="318"/>
            <p14:sldId id="319"/>
            <p14:sldId id="320"/>
            <p14:sldId id="347"/>
            <p14:sldId id="348"/>
            <p14:sldId id="349"/>
            <p14:sldId id="350"/>
            <p14:sldId id="321"/>
            <p14:sldId id="337"/>
            <p14:sldId id="338"/>
            <p14:sldId id="339"/>
          </p14:sldIdLst>
        </p14:section>
        <p14:section name="Technical details" id="{206F4926-572B-456A-BB8E-B66CD7A558D0}">
          <p14:sldIdLst>
            <p14:sldId id="323"/>
            <p14:sldId id="340"/>
            <p14:sldId id="344"/>
            <p14:sldId id="345"/>
            <p14:sldId id="342"/>
          </p14:sldIdLst>
        </p14:section>
        <p14:section name="Evaluation" id="{97D4FCA0-4DB8-4EB3-AA5C-D1D841099464}">
          <p14:sldIdLst>
            <p14:sldId id="351"/>
            <p14:sldId id="325"/>
            <p14:sldId id="324"/>
            <p14:sldId id="327"/>
            <p14:sldId id="328"/>
            <p14:sldId id="329"/>
            <p14:sldId id="346"/>
            <p14:sldId id="331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4"/>
    <a:srgbClr val="EA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01" autoAdjust="0"/>
  </p:normalViewPr>
  <p:slideViewPr>
    <p:cSldViewPr>
      <p:cViewPr varScale="1">
        <p:scale>
          <a:sx n="61" d="100"/>
          <a:sy n="61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/>
              <c:spPr>
                <a:solidFill>
                  <a:srgbClr val="FFFFFF"/>
                </a:solidFill>
                <a:ln w="9525" cap="flat" cmpd="sng" algn="ctr">
                  <a:solidFill>
                    <a:srgbClr val="292934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9424"/>
                        <a:gd name="adj2" fmla="val -8521"/>
                      </a:avLst>
                    </a:prstGeom>
                  </c15:spPr>
                  <c15:layout>
                    <c:manualLayout>
                      <c:w val="0.2427425345416728"/>
                      <c:h val="0.1674064496984983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5723270440251572E-2"/>
                  <c:y val="2.9609690444145357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292934">
                      <a:lumMod val="25000"/>
                      <a:lumOff val="75000"/>
                    </a:srgb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915802505818848"/>
                      <c:h val="0.11432223058254999"/>
                    </c:manualLayout>
                  </c15:layout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292934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Succeeded</c:v>
                </c:pt>
                <c:pt idx="1">
                  <c:v>Failed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202</c:v>
                </c:pt>
                <c:pt idx="1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Succeeded</c:v>
                </c:pt>
                <c:pt idx="1">
                  <c:v>Failed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Unique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/>
              <c:spPr>
                <a:solidFill>
                  <a:srgbClr val="FFFFFF"/>
                </a:solidFill>
                <a:ln w="9525" cap="flat" cmpd="sng" algn="ctr">
                  <a:solidFill>
                    <a:srgbClr val="292934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9424"/>
                        <a:gd name="adj2" fmla="val -8521"/>
                      </a:avLst>
                    </a:prstGeom>
                  </c15:spPr>
                  <c15:layout>
                    <c:manualLayout>
                      <c:w val="0.24903184271777346"/>
                      <c:h val="0.1674064496984983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5723270440251572E-2"/>
                  <c:y val="2.9609690444145357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292934">
                      <a:lumMod val="25000"/>
                      <a:lumOff val="75000"/>
                    </a:srgb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915802505818848"/>
                      <c:h val="0.11432223058254999"/>
                    </c:manualLayout>
                  </c15:layout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292934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Succeeded</c:v>
                </c:pt>
                <c:pt idx="1">
                  <c:v>Failed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143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Succeeded</c:v>
                </c:pt>
                <c:pt idx="1">
                  <c:v>Failed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8.3954474793758102E-2"/>
                  <c:y val="0.25086396646478243"/>
                </c:manualLayout>
              </c:layout>
              <c:spPr>
                <a:xfrm>
                  <a:off x="2475760" y="1183588"/>
                  <a:ext cx="1053928" cy="662831"/>
                </a:xfrm>
                <a:solidFill>
                  <a:srgbClr val="FFFFFF"/>
                </a:solidFill>
                <a:ln w="9525" cap="flat" cmpd="sng" algn="ctr">
                  <a:solidFill>
                    <a:srgbClr val="292934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0623"/>
                        <a:gd name="adj2" fmla="val -128832"/>
                      </a:avLst>
                    </a:prstGeom>
                  </c15:spPr>
                  <c15:layout>
                    <c:manualLayout>
                      <c:w val="0.23442524133635834"/>
                      <c:h val="0.1404885492947297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7748657285894823"/>
                  <c:y val="-0.23341115075459326"/>
                </c:manualLayout>
              </c:layout>
              <c:spPr>
                <a:xfrm>
                  <a:off x="3279171" y="2821221"/>
                  <a:ext cx="2399588" cy="557526"/>
                </a:xfrm>
                <a:solidFill>
                  <a:srgbClr val="FFFFFF"/>
                </a:solidFill>
                <a:ln w="9525" cap="flat" cmpd="sng" algn="ctr">
                  <a:solidFill>
                    <a:srgbClr val="292934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4468"/>
                        <a:gd name="adj2" fmla="val 45799"/>
                      </a:avLst>
                    </a:prstGeom>
                  </c15:spPr>
                  <c15:layout>
                    <c:manualLayout>
                      <c:w val="0.2915802505818848"/>
                      <c:h val="0.1143222305825499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5217625339205484"/>
                  <c:y val="0.1953124701942539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47C14E5-AB35-440B-8031-A0A9DE272172}" type="CATEGORYNAME">
                      <a:rPr lang="en-US"/>
                      <a:pPr algn="ctr">
                        <a:defRPr sz="16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A124BA25-C8D6-4322-B8CC-22E5205CB8E3}" type="PERCENTAGE">
                      <a:rPr lang="en-US" b="1" baseline="0"/>
                      <a:pPr algn="ctr">
                        <a:defRPr sz="16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solidFill>
                  <a:srgbClr val="FFFFFF"/>
                </a:solidFill>
                <a:ln w="9525" cap="flat" cmpd="sng" algn="ctr">
                  <a:solidFill>
                    <a:srgbClr val="292934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4568"/>
                        <a:gd name="adj2" fmla="val 23205"/>
                      </a:avLst>
                    </a:prstGeom>
                  </c15:spPr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292934">
                    <a:lumMod val="25000"/>
                    <a:lumOff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Dominator</c:v>
                </c:pt>
                <c:pt idx="1">
                  <c:v>Naïve</c:v>
                </c:pt>
                <c:pt idx="2">
                  <c:v>Backward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143</c:v>
                </c:pt>
                <c:pt idx="2">
                  <c:v>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Dominator</c:v>
                </c:pt>
                <c:pt idx="1">
                  <c:v>Naïve</c:v>
                </c:pt>
                <c:pt idx="2">
                  <c:v>Backward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23490813648288E-2"/>
          <c:y val="6.040395341207349E-2"/>
          <c:w val="0.89970120054437641"/>
          <c:h val="0.6091664616141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app loading</c:v>
                </c:pt>
                <c:pt idx="1">
                  <c:v>call graph construction</c:v>
                </c:pt>
                <c:pt idx="2">
                  <c:v>placement graph construction</c:v>
                </c:pt>
                <c:pt idx="3">
                  <c:v>anticipating computation</c:v>
                </c:pt>
                <c:pt idx="4">
                  <c:v>finding missing prompts</c:v>
                </c:pt>
                <c:pt idx="5">
                  <c:v>prompt insertion, per app</c:v>
                </c:pt>
                <c:pt idx="6">
                  <c:v>dominator-based, per access</c:v>
                </c:pt>
                <c:pt idx="7">
                  <c:v>backward, per access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1779</c:v>
                </c:pt>
                <c:pt idx="1">
                  <c:v>18152</c:v>
                </c:pt>
                <c:pt idx="2">
                  <c:v>15103</c:v>
                </c:pt>
                <c:pt idx="3">
                  <c:v>158</c:v>
                </c:pt>
                <c:pt idx="4">
                  <c:v>123</c:v>
                </c:pt>
                <c:pt idx="5">
                  <c:v>942</c:v>
                </c:pt>
                <c:pt idx="6">
                  <c:v>0.05</c:v>
                </c:pt>
                <c:pt idx="7" formatCode="#,##0">
                  <c:v>1366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overlap val="-27"/>
        <c:axId val="331653920"/>
        <c:axId val="331646472"/>
      </c:barChart>
      <c:catAx>
        <c:axId val="33165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646472"/>
        <c:crossesAt val="1"/>
        <c:auto val="1"/>
        <c:lblAlgn val="ctr"/>
        <c:lblOffset val="100"/>
        <c:noMultiLvlLbl val="0"/>
      </c:catAx>
      <c:valAx>
        <c:axId val="331646472"/>
        <c:scaling>
          <c:logBase val="10"/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65392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1D951-A3BC-492E-82B0-6C8A8511806B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C4ED9-F627-4A6F-A9D5-391E82D62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1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ED9-F627-4A6F-A9D5-391E82D62C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4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focus for this work is on Windows Phone apps</a:t>
            </a:r>
          </a:p>
          <a:p>
            <a:r>
              <a:rPr lang="en-US" baseline="0" dirty="0" smtClean="0"/>
              <a:t>The idea is that they have to prompt when accessing sensitive info such as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ED9-F627-4A6F-A9D5-391E82D62C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1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Automatic</a:t>
            </a:r>
            <a:r>
              <a:rPr lang="en-US" baseline="0" dirty="0" smtClean="0"/>
              <a:t> checking and placement can be done both by developers and app store maintainers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ED9-F627-4A6F-A9D5-391E82D62C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8B0-1318-423E-964A-D507CBBA4418}" type="datetime1">
              <a:rPr lang="en-US" smtClean="0"/>
              <a:pPr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75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FB60-F9B2-48C6-84BD-C8C8B558C4FC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6AE131B-86CD-4BA9-ABF3-D55FAAF15A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52400" y="-1752600"/>
            <a:ext cx="4495800" cy="7315200"/>
          </a:xfrm>
        </p:spPr>
        <p:txBody>
          <a:bodyPr>
            <a:noAutofit/>
          </a:bodyPr>
          <a:lstStyle>
            <a:lvl1pPr marL="0" indent="0">
              <a:buNone/>
              <a:defRPr sz="71400" b="1">
                <a:solidFill>
                  <a:schemeClr val="bg1">
                    <a:lumMod val="75000"/>
                  </a:schemeClr>
                </a:solidFill>
                <a:latin typeface="Bodoni MT" pitchFamily="18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038600" cy="62392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07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E0A5-F988-4A95-BCE2-A5AAEC2B05A0}" type="datetime1">
              <a:rPr lang="en-US" smtClean="0"/>
              <a:pPr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30ECB8FA-E104-4693-BF67-F0596702A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8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6000" b="1" cap="all">
                <a:latin typeface="Andy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B743-A7C4-46FD-AD46-1150A4EC62F3}" type="datetime1">
              <a:rPr lang="en-US" smtClean="0"/>
              <a:pPr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30ECB8FA-E104-4693-BF67-F0596702A5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559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63CE-B4A7-4E25-A499-39E67C4A52A6}" type="datetime1">
              <a:rPr lang="en-US" smtClean="0"/>
              <a:pPr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latin typeface="Baskerville Old Face" panose="02020602080505020303" pitchFamily="18" charset="0"/>
              </a:defRPr>
            </a:lvl1pPr>
          </a:lstStyle>
          <a:p>
            <a:fld id="{30ECB8FA-E104-4693-BF67-F0596702A57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0" y="1673352"/>
            <a:ext cx="0" cy="471830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87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EAEF-0176-4D82-B284-97D056EA63A8}" type="datetime1">
              <a:rPr lang="en-US" smtClean="0"/>
              <a:pPr/>
              <a:t>8/14/2013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30ECB8FA-E104-4693-BF67-F0596702A5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21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62E1-0299-48BC-93C2-86742365B706}" type="datetime1">
              <a:rPr lang="en-US" smtClean="0"/>
              <a:pPr/>
              <a:t>8/14/2013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1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0B16-3788-44E9-A08F-B5710F92975A}" type="datetime1">
              <a:rPr lang="en-US" smtClean="0"/>
              <a:pPr/>
              <a:t>8/14/2013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8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151-4EF9-4052-B1B9-68FB629F55BE}" type="datetime1">
              <a:rPr lang="en-US" smtClean="0"/>
              <a:pPr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30ECB8FA-E104-4693-BF67-F0596702A5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74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7D7-49A4-4D5A-8B79-F2E370D77AA8}" type="datetime1">
              <a:rPr lang="en-US" smtClean="0"/>
              <a:pPr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30ECB8FA-E104-4693-BF67-F0596702A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9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80BEFF0-79E9-4419-BFCA-777C8AB427FC}" type="datetime1">
              <a:rPr lang="en-US" smtClean="0"/>
              <a:pPr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0ECB8FA-E104-4693-BF67-F0596702A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4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2"/>
          </a:solidFill>
          <a:latin typeface="Rockwell" pitchFamily="18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848600" cy="2765425"/>
          </a:xfrm>
        </p:spPr>
        <p:txBody>
          <a:bodyPr/>
          <a:lstStyle/>
          <a:p>
            <a:pPr algn="r"/>
            <a:r>
              <a:rPr lang="en-US" sz="4000" cap="none" dirty="0" smtClean="0"/>
              <a:t>Automatic Mediation Of Privacy-sensitive</a:t>
            </a:r>
            <a:br>
              <a:rPr lang="en-US" sz="4000" cap="none" dirty="0" smtClean="0"/>
            </a:br>
            <a:r>
              <a:rPr lang="en-US" sz="4000" cap="none" dirty="0" smtClean="0"/>
              <a:t>Resource Access In </a:t>
            </a:r>
            <a:br>
              <a:rPr lang="en-US" sz="4000" cap="none" dirty="0" smtClean="0"/>
            </a:br>
            <a:r>
              <a:rPr lang="en-US" sz="4000" cap="none" dirty="0" smtClean="0"/>
              <a:t>Smartphone Applications</a:t>
            </a:r>
            <a:endParaRPr lang="en-US" sz="4000" cap="non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4038600"/>
            <a:ext cx="7848600" cy="20574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 smtClean="0"/>
              <a:t>Ben Livshits and Jaeyeon Jung</a:t>
            </a:r>
          </a:p>
          <a:p>
            <a:pPr algn="r"/>
            <a:endParaRPr lang="en-US" sz="3600" b="1" dirty="0" smtClean="0"/>
          </a:p>
          <a:p>
            <a:pPr algn="r"/>
            <a:r>
              <a:rPr lang="en-US" sz="4000" b="1" dirty="0" smtClean="0"/>
              <a:t>Microsoft Research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461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Does that Leave Us?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Properly protecting location access is challenging</a:t>
            </a:r>
          </a:p>
          <a:p>
            <a:endParaRPr lang="en-US" dirty="0" smtClean="0"/>
          </a:p>
          <a:p>
            <a:r>
              <a:rPr lang="en-US" dirty="0" smtClean="0"/>
              <a:t>Location access is common</a:t>
            </a:r>
          </a:p>
          <a:p>
            <a:pPr lvl="1"/>
            <a:r>
              <a:rPr lang="en-US" dirty="0" smtClean="0"/>
              <a:t>Some </a:t>
            </a:r>
            <a:r>
              <a:rPr lang="en-US" dirty="0" smtClean="0"/>
              <a:t>location-related code is in the </a:t>
            </a:r>
            <a:r>
              <a:rPr lang="en-US" dirty="0" smtClean="0"/>
              <a:t>app</a:t>
            </a:r>
            <a:endParaRPr lang="en-US" dirty="0" smtClean="0"/>
          </a:p>
          <a:p>
            <a:pPr lvl="1"/>
            <a:r>
              <a:rPr lang="en-US" dirty="0" smtClean="0"/>
              <a:t>A lot of location access in </a:t>
            </a:r>
            <a:r>
              <a:rPr lang="en-US" dirty="0" smtClean="0"/>
              <a:t>third-party </a:t>
            </a:r>
            <a:r>
              <a:rPr lang="en-US" dirty="0" smtClean="0"/>
              <a:t>libraries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 choices are sometimes ignored</a:t>
            </a:r>
          </a:p>
          <a:p>
            <a:endParaRPr lang="en-US" dirty="0" smtClean="0"/>
          </a:p>
          <a:p>
            <a:r>
              <a:rPr lang="en-US" dirty="0" smtClean="0"/>
              <a:t>Third-party libraries such as ad libraries sometimes expose flags for enabling location access but those are frequently ignored by developers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3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0056"/>
          </a:xfrm>
        </p:spPr>
        <p:txBody>
          <a:bodyPr>
            <a:normAutofit/>
          </a:bodyPr>
          <a:lstStyle/>
          <a:p>
            <a:endParaRPr lang="en-US" sz="3200" dirty="0" smtClean="0">
              <a:latin typeface="Calibri Light" panose="020F0302020204030204" pitchFamily="34" charset="0"/>
            </a:endParaRPr>
          </a:p>
          <a:p>
            <a:endParaRPr lang="en-US" sz="3200" dirty="0"/>
          </a:p>
          <a:p>
            <a:r>
              <a:rPr lang="en-US" sz="3200" dirty="0" smtClean="0">
                <a:latin typeface="Calibri Light" panose="020F0302020204030204" pitchFamily="34" charset="0"/>
              </a:rPr>
              <a:t>Study how existing applications implement resource access prompts on a set of Windows Phone applications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48200" y="53340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/>
              <a:t>Contributions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454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005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Formulate a </a:t>
            </a:r>
            <a:r>
              <a:rPr lang="en-US" b="1" dirty="0"/>
              <a:t>problem </a:t>
            </a:r>
            <a:r>
              <a:rPr lang="en-US" b="1" dirty="0" smtClean="0"/>
              <a:t> of valid prompt placement </a:t>
            </a:r>
            <a:r>
              <a:rPr lang="en-US" dirty="0" smtClean="0"/>
              <a:t>in graph-theoretic terms</a:t>
            </a: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Propose a </a:t>
            </a:r>
            <a:r>
              <a:rPr lang="en-US" b="1" dirty="0" smtClean="0">
                <a:latin typeface="Calibri Light" panose="020F0302020204030204" pitchFamily="34" charset="0"/>
              </a:rPr>
              <a:t>static </a:t>
            </a:r>
            <a:r>
              <a:rPr lang="en-US" b="1" dirty="0">
                <a:latin typeface="Calibri Light" panose="020F0302020204030204" pitchFamily="34" charset="0"/>
              </a:rPr>
              <a:t>analysis </a:t>
            </a:r>
            <a:r>
              <a:rPr lang="en-US" b="1" dirty="0" smtClean="0">
                <a:latin typeface="Calibri Light" panose="020F0302020204030204" pitchFamily="34" charset="0"/>
              </a:rPr>
              <a:t>algorithm </a:t>
            </a:r>
            <a:r>
              <a:rPr lang="en-US" dirty="0" smtClean="0">
                <a:latin typeface="Calibri Light" panose="020F0302020204030204" pitchFamily="34" charset="0"/>
              </a:rPr>
              <a:t>for </a:t>
            </a:r>
            <a:r>
              <a:rPr lang="en-US" dirty="0">
                <a:latin typeface="Calibri Light" panose="020F0302020204030204" pitchFamily="34" charset="0"/>
              </a:rPr>
              <a:t>correct resource access </a:t>
            </a:r>
            <a:r>
              <a:rPr lang="en-US" b="1" dirty="0">
                <a:latin typeface="Calibri Light" panose="020F0302020204030204" pitchFamily="34" charset="0"/>
              </a:rPr>
              <a:t>prompt </a:t>
            </a:r>
            <a:r>
              <a:rPr lang="en-US" b="1" dirty="0" smtClean="0">
                <a:latin typeface="Calibri Light" panose="020F0302020204030204" pitchFamily="34" charset="0"/>
              </a:rPr>
              <a:t>placement</a:t>
            </a:r>
            <a:endParaRPr lang="en-US" dirty="0" smtClean="0">
              <a:latin typeface="Calibri Light" panose="020F0302020204030204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48200" y="53340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/>
              <a:t>Static analysis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002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131B-86CD-4BA9-ABF3-D55FAAF15A8F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986528"/>
          </a:xfrm>
        </p:spPr>
        <p:txBody>
          <a:bodyPr>
            <a:normAutofit/>
          </a:bodyPr>
          <a:lstStyle/>
          <a:p>
            <a:r>
              <a:rPr lang="en-US" sz="2000" dirty="0"/>
              <a:t>We evaluate our approach to both </a:t>
            </a:r>
            <a:r>
              <a:rPr lang="en-US" sz="2000" dirty="0" smtClean="0"/>
              <a:t>locating missing </a:t>
            </a:r>
            <a:r>
              <a:rPr lang="en-US" sz="2000" dirty="0"/>
              <a:t>prompts and placing them when </a:t>
            </a:r>
            <a:r>
              <a:rPr lang="en-US" sz="2000" dirty="0" smtClean="0"/>
              <a:t>they are </a:t>
            </a:r>
            <a:r>
              <a:rPr lang="en-US" sz="2000" dirty="0"/>
              <a:t>missing on </a:t>
            </a:r>
            <a:r>
              <a:rPr lang="en-US" sz="2000" b="1" dirty="0"/>
              <a:t>100</a:t>
            </a:r>
            <a:r>
              <a:rPr lang="en-US" sz="2000" dirty="0"/>
              <a:t> </a:t>
            </a:r>
            <a:r>
              <a:rPr lang="en-US" sz="2000" dirty="0" smtClean="0"/>
              <a:t>apps</a:t>
            </a:r>
          </a:p>
          <a:p>
            <a:endParaRPr lang="en-US" sz="2000" dirty="0" smtClean="0"/>
          </a:p>
          <a:p>
            <a:r>
              <a:rPr lang="en-US" sz="2000" dirty="0" smtClean="0"/>
              <a:t>Overall</a:t>
            </a:r>
            <a:r>
              <a:rPr lang="en-US" sz="2000" dirty="0"/>
              <a:t>, our </a:t>
            </a:r>
            <a:r>
              <a:rPr lang="en-US" sz="2000" dirty="0" smtClean="0"/>
              <a:t>two-prong strategy </a:t>
            </a:r>
            <a:r>
              <a:rPr lang="en-US" sz="2000" dirty="0"/>
              <a:t>of dominator-based and </a:t>
            </a:r>
            <a:r>
              <a:rPr lang="en-US" sz="2000" dirty="0" smtClean="0"/>
              <a:t>backward placement </a:t>
            </a:r>
            <a:r>
              <a:rPr lang="en-US" sz="2000" dirty="0"/>
              <a:t>succeeds in about </a:t>
            </a:r>
            <a:r>
              <a:rPr lang="en-US" sz="2000" b="1" dirty="0"/>
              <a:t>95%</a:t>
            </a:r>
            <a:r>
              <a:rPr lang="en-US" sz="2000" dirty="0"/>
              <a:t> of </a:t>
            </a:r>
            <a:r>
              <a:rPr lang="en-US" sz="2000" dirty="0" smtClean="0"/>
              <a:t>all unique cases</a:t>
            </a:r>
          </a:p>
          <a:p>
            <a:endParaRPr lang="en-US" sz="2000" dirty="0" smtClean="0"/>
          </a:p>
          <a:p>
            <a:r>
              <a:rPr lang="en-US" sz="2000" dirty="0" smtClean="0"/>
              <a:t>Our </a:t>
            </a:r>
            <a:r>
              <a:rPr lang="en-US" sz="2000" dirty="0"/>
              <a:t>analyses run in seconds, </a:t>
            </a:r>
            <a:r>
              <a:rPr lang="en-US" sz="2000" dirty="0" smtClean="0"/>
              <a:t>making it </a:t>
            </a:r>
            <a:r>
              <a:rPr lang="en-US" sz="2000" dirty="0"/>
              <a:t>possible to run them as part of the </a:t>
            </a:r>
            <a:r>
              <a:rPr lang="en-US" sz="2000" dirty="0" smtClean="0"/>
              <a:t>app submission process</a:t>
            </a:r>
            <a:endParaRPr lang="en-US" sz="20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648200" y="53340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/>
              <a:t>Evaluation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975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Rockwell" panose="02060603020205020403" pitchFamily="18" charset="0"/>
              </a:rPr>
              <a:t>Analysis Approach </a:t>
            </a:r>
            <a:endParaRPr lang="en-US" sz="5400" dirty="0">
              <a:latin typeface="Rockwell" panose="020606030202050204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131B-86CD-4BA9-ABF3-D55FAAF15A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Paper…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focus on a completely automatic way to </a:t>
            </a:r>
            <a:r>
              <a:rPr lang="en-US" b="1" dirty="0" smtClean="0"/>
              <a:t>insert missing prompts</a:t>
            </a:r>
          </a:p>
          <a:p>
            <a:endParaRPr lang="en-US" dirty="0" smtClean="0"/>
          </a:p>
          <a:p>
            <a:r>
              <a:rPr lang="en-US" dirty="0" smtClean="0"/>
              <a:t>Our approach is </a:t>
            </a:r>
            <a:r>
              <a:rPr lang="en-US" b="1" dirty="0" smtClean="0"/>
              <a:t>static</a:t>
            </a:r>
            <a:r>
              <a:rPr lang="en-US" dirty="0" smtClean="0"/>
              <a:t>: we want to be able to check for missing prompts and insert compensating code even if we cannot hit it at through runtime </a:t>
            </a:r>
            <a:r>
              <a:rPr lang="en-US" dirty="0" smtClean="0"/>
              <a:t>testing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Graph-theoretic approach</a:t>
            </a:r>
          </a:p>
          <a:p>
            <a:pPr lvl="1"/>
            <a:r>
              <a:rPr lang="en-US" dirty="0" smtClean="0"/>
              <a:t>Represent </a:t>
            </a:r>
            <a:r>
              <a:rPr lang="en-US" dirty="0"/>
              <a:t>the application statically as a </a:t>
            </a:r>
            <a:r>
              <a:rPr lang="en-US" dirty="0" smtClean="0"/>
              <a:t>graph</a:t>
            </a:r>
          </a:p>
          <a:p>
            <a:pPr lvl="1"/>
            <a:r>
              <a:rPr lang="en-US" dirty="0" smtClean="0"/>
              <a:t>An inter-procedural version of control flow graph (CFG)</a:t>
            </a:r>
            <a:endParaRPr lang="en-US" dirty="0"/>
          </a:p>
          <a:p>
            <a:pPr lvl="1"/>
            <a:r>
              <a:rPr lang="en-US" dirty="0"/>
              <a:t>Reason about </a:t>
            </a:r>
            <a:r>
              <a:rPr lang="en-US" dirty="0" smtClean="0"/>
              <a:t>prompt placement in </a:t>
            </a:r>
            <a:r>
              <a:rPr lang="en-US" dirty="0"/>
              <a:t>graph-theoretic </a:t>
            </a:r>
            <a:r>
              <a:rPr lang="en-US" dirty="0" smtClean="0"/>
              <a:t>terms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 information flow</a:t>
            </a:r>
            <a:endParaRPr lang="en-US" dirty="0"/>
          </a:p>
          <a:p>
            <a:pPr lvl="1"/>
            <a:r>
              <a:rPr lang="en-US" dirty="0"/>
              <a:t>A lot of work on finding undesirable information </a:t>
            </a:r>
            <a:r>
              <a:rPr lang="en-US" dirty="0" smtClean="0"/>
              <a:t>flows</a:t>
            </a:r>
            <a:endParaRPr lang="en-US" dirty="0"/>
          </a:p>
          <a:p>
            <a:pPr lvl="1"/>
            <a:r>
              <a:rPr lang="en-US" dirty="0" smtClean="0"/>
              <a:t>We reason </a:t>
            </a:r>
            <a:r>
              <a:rPr lang="en-US" dirty="0"/>
              <a:t>about </a:t>
            </a:r>
            <a:r>
              <a:rPr lang="en-US" b="1" dirty="0"/>
              <a:t>control flow </a:t>
            </a:r>
            <a:r>
              <a:rPr lang="en-US" dirty="0"/>
              <a:t>not </a:t>
            </a:r>
            <a:r>
              <a:rPr lang="en-US" b="1" dirty="0"/>
              <a:t>data </a:t>
            </a:r>
            <a:r>
              <a:rPr lang="en-US" b="1" dirty="0" smtClean="0"/>
              <a:t>flow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Challenges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Avoiding double-prompts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Sticky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prompts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Avoiding weaker prompts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Minimizing prompting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Avoiding prompts in background 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Avoiding prompts in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libraries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if(P) l1 = 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getLocation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l2 = 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getLocation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14900" y="3124200"/>
            <a:ext cx="3505200" cy="32316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flag = true;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if(P){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prompt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flag = true;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l1 =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getLocation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if(!flag){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prompt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l2 =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getLocation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14900" y="3124200"/>
            <a:ext cx="3505200" cy="240065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if(P){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prompt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l1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getLocation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l2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getLocation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}else{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prompt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l2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getLocation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3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Challenges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8676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Avoiding double-prompts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Sticky </a:t>
            </a:r>
            <a:r>
              <a:rPr lang="en-US" sz="2400" b="1" dirty="0"/>
              <a:t>prompts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Avoiding weaker prompts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Minimizing prompting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Avoiding prompts in background 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Avoiding prompts in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libraries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2362200"/>
            <a:ext cx="6934200" cy="43396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MessageBox.Show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This app needs to know your location</a:t>
            </a:r>
          </a:p>
          <a:p>
            <a:r>
              <a:rPr lang="en-US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in 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order to find locations</a:t>
            </a:r>
          </a:p>
          <a:p>
            <a:r>
              <a:rPr lang="en-US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around 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you, can it use your location data?</a:t>
            </a:r>
          </a:p>
          <a:p>
            <a:r>
              <a:rPr lang="en-US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note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: you can change the settings later</a:t>
            </a:r>
          </a:p>
          <a:p>
            <a:r>
              <a:rPr lang="en-US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through 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the settings menu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Use location data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 ", 1) == 1)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Config.UpdateSetting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new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KeyValuePair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&lt;string, string&gt;(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SettingConstants.UseMyLocation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Option.Yes.ToString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()));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GetCurrentCoordinates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Challenges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8676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Avoiding double-prompts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Sticky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prompts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Avoiding weaker prompts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Minimizing prompting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Avoiding prompts in background 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Avoiding prompts in </a:t>
            </a:r>
            <a:r>
              <a:rPr lang="en-US" sz="2400" b="1" dirty="0" smtClean="0"/>
              <a:t>libraries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19800" y="4572000"/>
            <a:ext cx="457200" cy="4572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72400" y="5501640"/>
            <a:ext cx="457200" cy="4572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29585" y="3729228"/>
            <a:ext cx="457200" cy="4572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461343" y="5191774"/>
            <a:ext cx="2852216" cy="83820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3</a:t>
            </a:r>
            <a:r>
              <a:rPr lang="en-US" sz="12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1200" b="1" dirty="0" smtClean="0">
                <a:solidFill>
                  <a:schemeClr val="tx1"/>
                </a:solidFill>
              </a:rPr>
              <a:t> party.dll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923314" y="2819400"/>
            <a:ext cx="457200" cy="4572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09561" y="5398443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72400" y="4572000"/>
            <a:ext cx="457200" cy="4572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28967" y="5421303"/>
            <a:ext cx="457200" cy="4572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19264" y="5398443"/>
            <a:ext cx="457200" cy="4572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5" idx="4"/>
            <a:endCxn id="14" idx="0"/>
          </p:cNvCxnSpPr>
          <p:nvPr/>
        </p:nvCxnSpPr>
        <p:spPr>
          <a:xfrm flipH="1">
            <a:off x="6247864" y="5029200"/>
            <a:ext cx="536" cy="3692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5"/>
            <a:endCxn id="11" idx="0"/>
          </p:cNvCxnSpPr>
          <p:nvPr/>
        </p:nvCxnSpPr>
        <p:spPr>
          <a:xfrm>
            <a:off x="6410045" y="4962245"/>
            <a:ext cx="528116" cy="4361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13" idx="0"/>
          </p:cNvCxnSpPr>
          <p:nvPr/>
        </p:nvCxnSpPr>
        <p:spPr>
          <a:xfrm flipH="1">
            <a:off x="5557567" y="4962245"/>
            <a:ext cx="529188" cy="4590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3"/>
            <a:endCxn id="5" idx="0"/>
          </p:cNvCxnSpPr>
          <p:nvPr/>
        </p:nvCxnSpPr>
        <p:spPr>
          <a:xfrm flipH="1">
            <a:off x="6248400" y="3209645"/>
            <a:ext cx="741869" cy="13623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4"/>
            <a:endCxn id="9" idx="0"/>
          </p:cNvCxnSpPr>
          <p:nvPr/>
        </p:nvCxnSpPr>
        <p:spPr>
          <a:xfrm>
            <a:off x="7151914" y="3276600"/>
            <a:ext cx="6271" cy="45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5"/>
            <a:endCxn id="12" idx="0"/>
          </p:cNvCxnSpPr>
          <p:nvPr/>
        </p:nvCxnSpPr>
        <p:spPr>
          <a:xfrm>
            <a:off x="7313559" y="3209645"/>
            <a:ext cx="687441" cy="13623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4"/>
            <a:endCxn id="8" idx="0"/>
          </p:cNvCxnSpPr>
          <p:nvPr/>
        </p:nvCxnSpPr>
        <p:spPr>
          <a:xfrm>
            <a:off x="8001000" y="5029200"/>
            <a:ext cx="0" cy="4724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2" idx="3"/>
            <a:endCxn id="11" idx="7"/>
          </p:cNvCxnSpPr>
          <p:nvPr/>
        </p:nvCxnSpPr>
        <p:spPr>
          <a:xfrm flipH="1">
            <a:off x="7099806" y="4962245"/>
            <a:ext cx="739549" cy="503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6019800" y="457200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772400" y="457200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8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Placement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1449981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648" y="2057400"/>
            <a:ext cx="4808637" cy="4198984"/>
          </a:xfrm>
        </p:spPr>
      </p:pic>
      <p:sp>
        <p:nvSpPr>
          <p:cNvPr id="8" name="TextBox 7"/>
          <p:cNvSpPr txBox="1"/>
          <p:nvPr/>
        </p:nvSpPr>
        <p:spPr>
          <a:xfrm>
            <a:off x="3200400" y="1981200"/>
            <a:ext cx="2286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133600" y="3200400"/>
            <a:ext cx="4876800" cy="533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133600" y="3807106"/>
            <a:ext cx="4876800" cy="533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133600" y="4340506"/>
            <a:ext cx="4876800" cy="6886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133600" y="5101542"/>
            <a:ext cx="4876800" cy="1070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5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Rockwell" pitchFamily="18" charset="0"/>
              </a:rPr>
              <a:t>Permissions in Mobile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Intuition for Placement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Start with a resource access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“Move” the prompts up until we are outside of background tasks </a:t>
            </a:r>
          </a:p>
          <a:p>
            <a:r>
              <a:rPr lang="en-US" sz="2000" dirty="0" smtClean="0"/>
              <a:t>Downside</a:t>
            </a:r>
            <a:r>
              <a:rPr lang="en-US" sz="2400" dirty="0" smtClean="0"/>
              <a:t>: </a:t>
            </a:r>
          </a:p>
          <a:p>
            <a:pPr lvl="1"/>
            <a:r>
              <a:rPr lang="en-US" sz="1800" dirty="0" smtClean="0"/>
              <a:t>possible to move these prompts too far (to the beginning of the app in the most extreme case)</a:t>
            </a:r>
          </a:p>
          <a:p>
            <a:pPr lvl="1"/>
            <a:r>
              <a:rPr lang="en-US" sz="1800" dirty="0" smtClean="0"/>
              <a:t>This would </a:t>
            </a:r>
            <a:r>
              <a:rPr lang="en-US" sz="1800" dirty="0"/>
              <a:t>violate the </a:t>
            </a:r>
            <a:r>
              <a:rPr lang="en-US" sz="1800" i="1" dirty="0"/>
              <a:t>frugal</a:t>
            </a:r>
            <a:r>
              <a:rPr lang="en-US" sz="1800" dirty="0"/>
              <a:t> requirement. </a:t>
            </a:r>
            <a:endParaRPr lang="en-US" sz="1800" dirty="0" smtClean="0"/>
          </a:p>
          <a:p>
            <a:pPr lvl="1"/>
            <a:r>
              <a:rPr lang="en-US" sz="1800" dirty="0" smtClean="0"/>
              <a:t>This </a:t>
            </a:r>
            <a:r>
              <a:rPr lang="en-US" sz="1800" dirty="0"/>
              <a:t>gives rise to a notion of a </a:t>
            </a:r>
            <a:r>
              <a:rPr lang="en-US" sz="1800" dirty="0" smtClean="0"/>
              <a:t>prompt being </a:t>
            </a:r>
            <a:r>
              <a:rPr lang="en-US" sz="1800" b="1" dirty="0"/>
              <a:t>needed</a:t>
            </a:r>
            <a:r>
              <a:rPr lang="en-US" sz="1800" dirty="0"/>
              <a:t> at a particular point, for which we </a:t>
            </a:r>
            <a:r>
              <a:rPr lang="en-US" sz="1800" dirty="0" smtClean="0"/>
              <a:t>use the </a:t>
            </a:r>
            <a:r>
              <a:rPr lang="en-US" sz="1800" dirty="0"/>
              <a:t>term </a:t>
            </a:r>
            <a:r>
              <a:rPr lang="en-US" sz="1800" i="1" dirty="0" smtClean="0"/>
              <a:t>anticipating</a:t>
            </a:r>
            <a:endParaRPr lang="en-US" sz="1800" dirty="0" smtClean="0"/>
          </a:p>
        </p:txBody>
      </p:sp>
      <p:pic>
        <p:nvPicPr>
          <p:cNvPr id="12" name="Content Placeholder 11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88" y="1673225"/>
            <a:ext cx="2297023" cy="47180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34200" y="4876800"/>
            <a:ext cx="609600" cy="609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5012323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getLocation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Dominator-Based Approach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81686"/>
            <a:ext cx="4038600" cy="4701127"/>
          </a:xfrm>
        </p:spPr>
      </p:pic>
      <p:pic>
        <p:nvPicPr>
          <p:cNvPr id="9" name="Content Placeholder 11" descr="Screen Clippi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3225"/>
            <a:ext cx="2297023" cy="4718050"/>
          </a:xfrm>
        </p:spPr>
      </p:pic>
      <p:sp>
        <p:nvSpPr>
          <p:cNvPr id="11" name="Oval 10"/>
          <p:cNvSpPr/>
          <p:nvPr/>
        </p:nvSpPr>
        <p:spPr>
          <a:xfrm>
            <a:off x="5867400" y="2667000"/>
            <a:ext cx="685800" cy="6858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724400" y="3183038"/>
            <a:ext cx="1172585" cy="2314937"/>
          </a:xfrm>
          <a:custGeom>
            <a:avLst/>
            <a:gdLst>
              <a:gd name="connsiteX0" fmla="*/ 1172585 w 1172585"/>
              <a:gd name="connsiteY0" fmla="*/ 0 h 2314937"/>
              <a:gd name="connsiteX1" fmla="*/ 26692 w 1172585"/>
              <a:gd name="connsiteY1" fmla="*/ 937549 h 2314937"/>
              <a:gd name="connsiteX2" fmla="*/ 362357 w 1172585"/>
              <a:gd name="connsiteY2" fmla="*/ 2314937 h 231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2585" h="2314937">
                <a:moveTo>
                  <a:pt x="1172585" y="0"/>
                </a:moveTo>
                <a:cubicBezTo>
                  <a:pt x="667157" y="275863"/>
                  <a:pt x="161730" y="551726"/>
                  <a:pt x="26692" y="937549"/>
                </a:cubicBezTo>
                <a:cubicBezTo>
                  <a:pt x="-108346" y="1323372"/>
                  <a:pt x="310271" y="2085372"/>
                  <a:pt x="362357" y="2314937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96000" y="5497975"/>
            <a:ext cx="2209800" cy="893300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Not frugal!</a:t>
            </a:r>
            <a:endParaRPr lang="en-US" sz="2800" b="1" dirty="0"/>
          </a:p>
        </p:txBody>
      </p:sp>
      <p:sp>
        <p:nvSpPr>
          <p:cNvPr id="14" name="Oval 13"/>
          <p:cNvSpPr/>
          <p:nvPr/>
        </p:nvSpPr>
        <p:spPr>
          <a:xfrm>
            <a:off x="6705600" y="4083934"/>
            <a:ext cx="685800" cy="64046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01012" y="4889804"/>
            <a:ext cx="609600" cy="6081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9334" y="5009224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getLocation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5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Backward Placement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Content Placeholder 11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3225"/>
            <a:ext cx="2297023" cy="4718050"/>
          </a:xfrm>
        </p:spPr>
      </p:pic>
      <p:sp>
        <p:nvSpPr>
          <p:cNvPr id="15" name="Oval 14"/>
          <p:cNvSpPr/>
          <p:nvPr/>
        </p:nvSpPr>
        <p:spPr>
          <a:xfrm>
            <a:off x="2101012" y="4889804"/>
            <a:ext cx="609600" cy="6081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5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8" name="Content Placeholder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77" y="1733881"/>
            <a:ext cx="2297023" cy="471805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6738189" y="4950460"/>
            <a:ext cx="609600" cy="6081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486400" y="3728164"/>
            <a:ext cx="609600" cy="60817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69054" y="5883969"/>
            <a:ext cx="2209800" cy="893300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Slower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6769054" y="3728164"/>
            <a:ext cx="609600" cy="60817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4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9334" y="5009224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getLocation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Steps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every resource access type and every </a:t>
            </a:r>
            <a:r>
              <a:rPr lang="en-US" dirty="0" smtClean="0"/>
              <a:t>node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, </a:t>
            </a:r>
            <a:r>
              <a:rPr lang="en-US" dirty="0" smtClean="0"/>
              <a:t>pre-compute r-anticipated value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Merge values by meeting them in the semi-lattice of resource types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A(n) =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ᴧ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For every </a:t>
            </a:r>
          </a:p>
          <a:p>
            <a:endParaRPr lang="en-US" dirty="0"/>
          </a:p>
        </p:txBody>
      </p:sp>
      <p:pic>
        <p:nvPicPr>
          <p:cNvPr id="7" name="Content Placeholder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648200"/>
            <a:ext cx="7041490" cy="102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Rockwell" panose="02060603020205020403" pitchFamily="18" charset="0"/>
              </a:rPr>
              <a:t>Evaluation</a:t>
            </a:r>
            <a:endParaRPr lang="en-US" sz="5400" dirty="0">
              <a:latin typeface="Rockwell" panose="020606030202050204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131B-86CD-4BA9-ABF3-D55FAAF15A8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Statistics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251731"/>
              </p:ext>
            </p:extLst>
          </p:nvPr>
        </p:nvGraphicFramePr>
        <p:xfrm>
          <a:off x="152401" y="1752600"/>
          <a:ext cx="8762998" cy="1280160"/>
        </p:xfrm>
        <a:graphic>
          <a:graphicData uri="http://schemas.openxmlformats.org/drawingml/2006/table">
            <a:tbl>
              <a:tblPr bandCol="1">
                <a:tableStyleId>{BC89EF96-8CEA-46FF-86C4-4CE0E7609802}</a:tableStyleId>
              </a:tblPr>
              <a:tblGrid>
                <a:gridCol w="5517444"/>
                <a:gridCol w="1622777"/>
                <a:gridCol w="1622777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apps analyzed</a:t>
                      </a:r>
                    </a:p>
                    <a:p>
                      <a:r>
                        <a:rPr lang="en-US" sz="2400" dirty="0" smtClean="0"/>
                        <a:t>app size</a:t>
                      </a:r>
                      <a:endParaRPr lang="en-US" sz="2400" b="1" dirty="0" smtClean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100</a:t>
                      </a:r>
                      <a:endParaRPr lang="en-US" sz="2400" dirty="0"/>
                    </a:p>
                    <a:p>
                      <a:pPr algn="r"/>
                      <a:r>
                        <a:rPr lang="en-US" sz="2400" dirty="0" smtClean="0"/>
                        <a:t>7.3MB</a:t>
                      </a:r>
                      <a:endParaRPr lang="en-US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processed methods</a:t>
                      </a:r>
                      <a:endParaRPr lang="en-US" sz="2400" dirty="0" smtClean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352,816</a:t>
                      </a:r>
                      <a:endParaRPr lang="en-US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3.5K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1200" baseline="0" dirty="0" smtClean="0"/>
                        <a:t>on average</a:t>
                      </a:r>
                      <a:endParaRPr lang="en-US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04039"/>
              </p:ext>
            </p:extLst>
          </p:nvPr>
        </p:nvGraphicFramePr>
        <p:xfrm>
          <a:off x="152400" y="3190240"/>
          <a:ext cx="8762998" cy="914400"/>
        </p:xfrm>
        <a:graphic>
          <a:graphicData uri="http://schemas.openxmlformats.org/drawingml/2006/table">
            <a:tbl>
              <a:tblPr bandCol="1">
                <a:tableStyleId>{BC89EF96-8CEA-46FF-86C4-4CE0E7609802}</a:tableStyleId>
              </a:tblPr>
              <a:tblGrid>
                <a:gridCol w="5517444"/>
                <a:gridCol w="1622777"/>
                <a:gridCol w="16227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background/library methods</a:t>
                      </a:r>
                      <a:endParaRPr lang="en-US" sz="2400" dirty="0" smtClean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26,033</a:t>
                      </a:r>
                      <a:endParaRPr lang="en-US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7%</a:t>
                      </a:r>
                      <a:endParaRPr lang="en-US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library methods</a:t>
                      </a:r>
                      <a:endParaRPr lang="en-US" sz="2400" dirty="0" smtClean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25,898</a:t>
                      </a:r>
                      <a:endParaRPr lang="en-US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7%</a:t>
                      </a:r>
                      <a:endParaRPr lang="en-US" sz="2400" dirty="0" smtClean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636525"/>
              </p:ext>
            </p:extLst>
          </p:nvPr>
        </p:nvGraphicFramePr>
        <p:xfrm>
          <a:off x="152400" y="4262120"/>
          <a:ext cx="8762998" cy="914400"/>
        </p:xfrm>
        <a:graphic>
          <a:graphicData uri="http://schemas.openxmlformats.org/drawingml/2006/table">
            <a:tbl>
              <a:tblPr bandCol="1">
                <a:tableStyleId>{BC89EF96-8CEA-46FF-86C4-4CE0E7609802}</a:tableStyleId>
              </a:tblPr>
              <a:tblGrid>
                <a:gridCol w="5517444"/>
                <a:gridCol w="1622777"/>
                <a:gridCol w="16227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nodes</a:t>
                      </a:r>
                      <a:endParaRPr lang="en-US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1,333,056</a:t>
                      </a:r>
                      <a:endParaRPr lang="en-US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anticipating</a:t>
                      </a:r>
                      <a:endParaRPr lang="en-US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171,253</a:t>
                      </a:r>
                      <a:endParaRPr lang="en-US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12%</a:t>
                      </a:r>
                      <a:endParaRPr lang="en-US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299427"/>
              </p:ext>
            </p:extLst>
          </p:nvPr>
        </p:nvGraphicFramePr>
        <p:xfrm>
          <a:off x="152400" y="5334000"/>
          <a:ext cx="8762998" cy="914400"/>
        </p:xfrm>
        <a:graphic>
          <a:graphicData uri="http://schemas.openxmlformats.org/drawingml/2006/table">
            <a:tbl>
              <a:tblPr bandCol="1">
                <a:tableStyleId>{BC89EF96-8CEA-46FF-86C4-4CE0E7609802}</a:tableStyleId>
              </a:tblPr>
              <a:tblGrid>
                <a:gridCol w="5517444"/>
                <a:gridCol w="1622777"/>
                <a:gridCol w="16227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accesses</a:t>
                      </a:r>
                      <a:endParaRPr lang="en-US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227</a:t>
                      </a:r>
                      <a:endParaRPr lang="en-US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</a:t>
                      </a:r>
                      <a:r>
                        <a:rPr lang="en-US" sz="2400" baseline="0" dirty="0" smtClean="0"/>
                        <a:t> per app</a:t>
                      </a:r>
                      <a:endParaRPr lang="en-US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accesses in background/library methods</a:t>
                      </a:r>
                      <a:endParaRPr lang="en-US" sz="2400" dirty="0" smtClean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78</a:t>
                      </a:r>
                      <a:endParaRPr lang="en-US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1/3</a:t>
                      </a:r>
                      <a:r>
                        <a:rPr lang="en-US" sz="2400" baseline="30000" dirty="0" smtClean="0"/>
                        <a:t>rd</a:t>
                      </a:r>
                      <a:endParaRPr lang="en-US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90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Took 100 WP 7 apps</a:t>
            </a:r>
          </a:p>
          <a:p>
            <a:endParaRPr lang="en-US" dirty="0" smtClean="0"/>
          </a:p>
          <a:p>
            <a:r>
              <a:rPr lang="en-US" dirty="0" smtClean="0"/>
              <a:t>To make this meaningful, chose apps with </a:t>
            </a:r>
            <a:r>
              <a:rPr lang="en-US" b="1" dirty="0" smtClean="0"/>
              <a:t>LOCATION</a:t>
            </a:r>
            <a:r>
              <a:rPr lang="en-US" dirty="0" smtClean="0"/>
              <a:t> and </a:t>
            </a:r>
            <a:r>
              <a:rPr lang="en-US" b="1" dirty="0" smtClean="0"/>
              <a:t>NETWORKING</a:t>
            </a:r>
            <a:r>
              <a:rPr lang="en-US" dirty="0" smtClean="0"/>
              <a:t> caps</a:t>
            </a:r>
          </a:p>
          <a:p>
            <a:endParaRPr lang="en-US" dirty="0" smtClean="0"/>
          </a:p>
          <a:p>
            <a:r>
              <a:rPr lang="en-US" dirty="0" smtClean="0"/>
              <a:t>An average app is 7.3 MB of code</a:t>
            </a:r>
          </a:p>
          <a:p>
            <a:endParaRPr lang="en-US" dirty="0"/>
          </a:p>
          <a:p>
            <a:r>
              <a:rPr lang="en-US" dirty="0" smtClean="0"/>
              <a:t>Uses third-party ad libraries</a:t>
            </a:r>
            <a:endParaRPr lang="en-US" dirty="0"/>
          </a:p>
        </p:txBody>
      </p:sp>
      <p:pic>
        <p:nvPicPr>
          <p:cNvPr id="8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2432"/>
            <a:ext cx="4038600" cy="3199635"/>
          </a:xfrm>
        </p:spPr>
      </p:pic>
    </p:spTree>
    <p:extLst>
      <p:ext uri="{BB962C8B-B14F-4D97-AF65-F5344CB8AC3E}">
        <p14:creationId xmlns:p14="http://schemas.microsoft.com/office/powerpoint/2010/main" val="373591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 Placement Success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4165165"/>
              </p:ext>
            </p:extLst>
          </p:nvPr>
        </p:nvGraphicFramePr>
        <p:xfrm>
          <a:off x="457200" y="1673225"/>
          <a:ext cx="4038600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14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0469633"/>
              </p:ext>
            </p:extLst>
          </p:nvPr>
        </p:nvGraphicFramePr>
        <p:xfrm>
          <a:off x="4648200" y="1673225"/>
          <a:ext cx="4038600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55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Dominator-Based vs. Backward 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438073"/>
              </p:ext>
            </p:extLst>
          </p:nvPr>
        </p:nvGraphicFramePr>
        <p:xfrm>
          <a:off x="0" y="1673225"/>
          <a:ext cx="4495800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dominator-based placement succeeds, it is usually </a:t>
            </a:r>
            <a:r>
              <a:rPr lang="en-US" dirty="0" smtClean="0"/>
              <a:t>immediate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Backward </a:t>
            </a:r>
            <a:r>
              <a:rPr lang="en-US" dirty="0"/>
              <a:t>placement is helpful for cases where dominator-based placement </a:t>
            </a:r>
            <a:r>
              <a:rPr lang="en-US" dirty="0" smtClean="0"/>
              <a:t>fails</a:t>
            </a:r>
          </a:p>
          <a:p>
            <a:endParaRPr lang="en-US" dirty="0"/>
          </a:p>
          <a:p>
            <a:r>
              <a:rPr lang="en-US" dirty="0" smtClean="0"/>
              <a:t>However</a:t>
            </a:r>
            <a:r>
              <a:rPr lang="en-US" dirty="0"/>
              <a:t>, some of these cases are still too hard, leading to 7 unique </a:t>
            </a:r>
            <a:r>
              <a:rPr lang="en-US" dirty="0" smtClean="0"/>
              <a:t>failures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64449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Permissions Flavors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34712" y="5029200"/>
            <a:ext cx="8352088" cy="1358018"/>
            <a:chOff x="334712" y="5029200"/>
            <a:chExt cx="8352088" cy="135801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4712" y="5029200"/>
              <a:ext cx="8352088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49682" y="5469275"/>
              <a:ext cx="22985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installation-time </a:t>
              </a:r>
            </a:p>
            <a:p>
              <a:pPr algn="ctr"/>
              <a:r>
                <a:rPr lang="en-US" sz="2400" dirty="0" smtClean="0"/>
                <a:t>permissions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61566" y="5556221"/>
              <a:ext cx="1678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runtime </a:t>
              </a:r>
            </a:p>
            <a:p>
              <a:pPr algn="ctr"/>
              <a:r>
                <a:rPr lang="en-US" sz="2400" dirty="0" smtClean="0"/>
                <a:t>permissions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4712" y="685800"/>
            <a:ext cx="2971800" cy="3962400"/>
            <a:chOff x="990600" y="1752600"/>
            <a:chExt cx="2971800" cy="3962400"/>
          </a:xfrm>
        </p:grpSpPr>
        <p:sp>
          <p:nvSpPr>
            <p:cNvPr id="12" name="Rounded Rectangle 11"/>
            <p:cNvSpPr/>
            <p:nvPr/>
          </p:nvSpPr>
          <p:spPr>
            <a:xfrm>
              <a:off x="990600" y="1752600"/>
              <a:ext cx="2971800" cy="3962400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715814" y="2391103"/>
              <a:ext cx="2017986" cy="2017985"/>
              <a:chOff x="1558815" y="2391103"/>
              <a:chExt cx="2017986" cy="2017985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558815" y="3841529"/>
                <a:ext cx="2017986" cy="567559"/>
              </a:xfrm>
              <a:custGeom>
                <a:avLst/>
                <a:gdLst>
                  <a:gd name="connsiteX0" fmla="*/ 0 w 2017986"/>
                  <a:gd name="connsiteY0" fmla="*/ 409904 h 567559"/>
                  <a:gd name="connsiteX1" fmla="*/ 141890 w 2017986"/>
                  <a:gd name="connsiteY1" fmla="*/ 157656 h 567559"/>
                  <a:gd name="connsiteX2" fmla="*/ 157655 w 2017986"/>
                  <a:gd name="connsiteY2" fmla="*/ 94594 h 567559"/>
                  <a:gd name="connsiteX3" fmla="*/ 204952 w 2017986"/>
                  <a:gd name="connsiteY3" fmla="*/ 0 h 567559"/>
                  <a:gd name="connsiteX4" fmla="*/ 268014 w 2017986"/>
                  <a:gd name="connsiteY4" fmla="*/ 110359 h 567559"/>
                  <a:gd name="connsiteX5" fmla="*/ 331076 w 2017986"/>
                  <a:gd name="connsiteY5" fmla="*/ 283780 h 567559"/>
                  <a:gd name="connsiteX6" fmla="*/ 346842 w 2017986"/>
                  <a:gd name="connsiteY6" fmla="*/ 378373 h 567559"/>
                  <a:gd name="connsiteX7" fmla="*/ 362607 w 2017986"/>
                  <a:gd name="connsiteY7" fmla="*/ 488731 h 567559"/>
                  <a:gd name="connsiteX8" fmla="*/ 378373 w 2017986"/>
                  <a:gd name="connsiteY8" fmla="*/ 536028 h 567559"/>
                  <a:gd name="connsiteX9" fmla="*/ 394138 w 2017986"/>
                  <a:gd name="connsiteY9" fmla="*/ 409904 h 567559"/>
                  <a:gd name="connsiteX10" fmla="*/ 409904 w 2017986"/>
                  <a:gd name="connsiteY10" fmla="*/ 268014 h 567559"/>
                  <a:gd name="connsiteX11" fmla="*/ 457200 w 2017986"/>
                  <a:gd name="connsiteY11" fmla="*/ 283780 h 567559"/>
                  <a:gd name="connsiteX12" fmla="*/ 520262 w 2017986"/>
                  <a:gd name="connsiteY12" fmla="*/ 346842 h 567559"/>
                  <a:gd name="connsiteX13" fmla="*/ 567559 w 2017986"/>
                  <a:gd name="connsiteY13" fmla="*/ 425669 h 567559"/>
                  <a:gd name="connsiteX14" fmla="*/ 646386 w 2017986"/>
                  <a:gd name="connsiteY14" fmla="*/ 472966 h 567559"/>
                  <a:gd name="connsiteX15" fmla="*/ 772510 w 2017986"/>
                  <a:gd name="connsiteY15" fmla="*/ 394138 h 567559"/>
                  <a:gd name="connsiteX16" fmla="*/ 819807 w 2017986"/>
                  <a:gd name="connsiteY16" fmla="*/ 268014 h 567559"/>
                  <a:gd name="connsiteX17" fmla="*/ 882869 w 2017986"/>
                  <a:gd name="connsiteY17" fmla="*/ 331076 h 567559"/>
                  <a:gd name="connsiteX18" fmla="*/ 930166 w 2017986"/>
                  <a:gd name="connsiteY18" fmla="*/ 362607 h 567559"/>
                  <a:gd name="connsiteX19" fmla="*/ 977462 w 2017986"/>
                  <a:gd name="connsiteY19" fmla="*/ 409904 h 567559"/>
                  <a:gd name="connsiteX20" fmla="*/ 1072055 w 2017986"/>
                  <a:gd name="connsiteY20" fmla="*/ 457200 h 567559"/>
                  <a:gd name="connsiteX21" fmla="*/ 1150883 w 2017986"/>
                  <a:gd name="connsiteY21" fmla="*/ 441435 h 567559"/>
                  <a:gd name="connsiteX22" fmla="*/ 1213945 w 2017986"/>
                  <a:gd name="connsiteY22" fmla="*/ 567559 h 567559"/>
                  <a:gd name="connsiteX23" fmla="*/ 1324304 w 2017986"/>
                  <a:gd name="connsiteY23" fmla="*/ 378373 h 567559"/>
                  <a:gd name="connsiteX24" fmla="*/ 1371600 w 2017986"/>
                  <a:gd name="connsiteY24" fmla="*/ 236483 h 567559"/>
                  <a:gd name="connsiteX25" fmla="*/ 1403131 w 2017986"/>
                  <a:gd name="connsiteY25" fmla="*/ 283780 h 567559"/>
                  <a:gd name="connsiteX26" fmla="*/ 1655379 w 2017986"/>
                  <a:gd name="connsiteY26" fmla="*/ 331076 h 567559"/>
                  <a:gd name="connsiteX27" fmla="*/ 1702676 w 2017986"/>
                  <a:gd name="connsiteY27" fmla="*/ 315311 h 567559"/>
                  <a:gd name="connsiteX28" fmla="*/ 1828800 w 2017986"/>
                  <a:gd name="connsiteY28" fmla="*/ 394138 h 567559"/>
                  <a:gd name="connsiteX29" fmla="*/ 1954924 w 2017986"/>
                  <a:gd name="connsiteY29" fmla="*/ 331076 h 567559"/>
                  <a:gd name="connsiteX30" fmla="*/ 2017986 w 2017986"/>
                  <a:gd name="connsiteY30" fmla="*/ 220718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017986" h="567559">
                    <a:moveTo>
                      <a:pt x="0" y="409904"/>
                    </a:moveTo>
                    <a:cubicBezTo>
                      <a:pt x="48123" y="329699"/>
                      <a:pt x="103647" y="239605"/>
                      <a:pt x="141890" y="157656"/>
                    </a:cubicBezTo>
                    <a:cubicBezTo>
                      <a:pt x="151053" y="138021"/>
                      <a:pt x="149608" y="114712"/>
                      <a:pt x="157655" y="94594"/>
                    </a:cubicBezTo>
                    <a:cubicBezTo>
                      <a:pt x="170748" y="61862"/>
                      <a:pt x="189186" y="31531"/>
                      <a:pt x="204952" y="0"/>
                    </a:cubicBezTo>
                    <a:cubicBezTo>
                      <a:pt x="225973" y="36786"/>
                      <a:pt x="252805" y="70814"/>
                      <a:pt x="268014" y="110359"/>
                    </a:cubicBezTo>
                    <a:cubicBezTo>
                      <a:pt x="364598" y="361480"/>
                      <a:pt x="194687" y="56467"/>
                      <a:pt x="331076" y="283780"/>
                    </a:cubicBezTo>
                    <a:cubicBezTo>
                      <a:pt x="336331" y="315311"/>
                      <a:pt x="341981" y="346779"/>
                      <a:pt x="346842" y="378373"/>
                    </a:cubicBezTo>
                    <a:cubicBezTo>
                      <a:pt x="352492" y="415100"/>
                      <a:pt x="355319" y="452293"/>
                      <a:pt x="362607" y="488731"/>
                    </a:cubicBezTo>
                    <a:cubicBezTo>
                      <a:pt x="365866" y="505027"/>
                      <a:pt x="373118" y="520262"/>
                      <a:pt x="378373" y="536028"/>
                    </a:cubicBezTo>
                    <a:cubicBezTo>
                      <a:pt x="383628" y="493987"/>
                      <a:pt x="389188" y="451982"/>
                      <a:pt x="394138" y="409904"/>
                    </a:cubicBezTo>
                    <a:cubicBezTo>
                      <a:pt x="399698" y="362642"/>
                      <a:pt x="388622" y="310578"/>
                      <a:pt x="409904" y="268014"/>
                    </a:cubicBezTo>
                    <a:cubicBezTo>
                      <a:pt x="417336" y="253150"/>
                      <a:pt x="441435" y="278525"/>
                      <a:pt x="457200" y="283780"/>
                    </a:cubicBezTo>
                    <a:cubicBezTo>
                      <a:pt x="478221" y="304801"/>
                      <a:pt x="502011" y="323376"/>
                      <a:pt x="520262" y="346842"/>
                    </a:cubicBezTo>
                    <a:cubicBezTo>
                      <a:pt x="539075" y="371030"/>
                      <a:pt x="545891" y="404001"/>
                      <a:pt x="567559" y="425669"/>
                    </a:cubicBezTo>
                    <a:cubicBezTo>
                      <a:pt x="589227" y="447337"/>
                      <a:pt x="620110" y="457200"/>
                      <a:pt x="646386" y="472966"/>
                    </a:cubicBezTo>
                    <a:cubicBezTo>
                      <a:pt x="688427" y="446690"/>
                      <a:pt x="740486" y="431985"/>
                      <a:pt x="772510" y="394138"/>
                    </a:cubicBezTo>
                    <a:cubicBezTo>
                      <a:pt x="801513" y="359862"/>
                      <a:pt x="780823" y="290291"/>
                      <a:pt x="819807" y="268014"/>
                    </a:cubicBezTo>
                    <a:cubicBezTo>
                      <a:pt x="845618" y="253265"/>
                      <a:pt x="860298" y="311730"/>
                      <a:pt x="882869" y="331076"/>
                    </a:cubicBezTo>
                    <a:cubicBezTo>
                      <a:pt x="897255" y="343407"/>
                      <a:pt x="915610" y="350477"/>
                      <a:pt x="930166" y="362607"/>
                    </a:cubicBezTo>
                    <a:cubicBezTo>
                      <a:pt x="947294" y="376880"/>
                      <a:pt x="958911" y="397536"/>
                      <a:pt x="977462" y="409904"/>
                    </a:cubicBezTo>
                    <a:cubicBezTo>
                      <a:pt x="1006794" y="429459"/>
                      <a:pt x="1040524" y="441435"/>
                      <a:pt x="1072055" y="457200"/>
                    </a:cubicBezTo>
                    <a:cubicBezTo>
                      <a:pt x="1097690" y="418748"/>
                      <a:pt x="1104227" y="374784"/>
                      <a:pt x="1150883" y="441435"/>
                    </a:cubicBezTo>
                    <a:cubicBezTo>
                      <a:pt x="1177838" y="479942"/>
                      <a:pt x="1213945" y="567559"/>
                      <a:pt x="1213945" y="567559"/>
                    </a:cubicBezTo>
                    <a:cubicBezTo>
                      <a:pt x="1237257" y="530260"/>
                      <a:pt x="1302823" y="434224"/>
                      <a:pt x="1324304" y="378373"/>
                    </a:cubicBezTo>
                    <a:cubicBezTo>
                      <a:pt x="1342201" y="331841"/>
                      <a:pt x="1355835" y="283780"/>
                      <a:pt x="1371600" y="236483"/>
                    </a:cubicBezTo>
                    <a:cubicBezTo>
                      <a:pt x="1382110" y="252249"/>
                      <a:pt x="1387712" y="272767"/>
                      <a:pt x="1403131" y="283780"/>
                    </a:cubicBezTo>
                    <a:cubicBezTo>
                      <a:pt x="1468938" y="330785"/>
                      <a:pt x="1591020" y="325225"/>
                      <a:pt x="1655379" y="331076"/>
                    </a:cubicBezTo>
                    <a:cubicBezTo>
                      <a:pt x="1671145" y="325821"/>
                      <a:pt x="1686058" y="315311"/>
                      <a:pt x="1702676" y="315311"/>
                    </a:cubicBezTo>
                    <a:cubicBezTo>
                      <a:pt x="1771603" y="315311"/>
                      <a:pt x="1781938" y="347276"/>
                      <a:pt x="1828800" y="394138"/>
                    </a:cubicBezTo>
                    <a:cubicBezTo>
                      <a:pt x="1870841" y="373117"/>
                      <a:pt x="1923306" y="365856"/>
                      <a:pt x="1954924" y="331076"/>
                    </a:cubicBezTo>
                    <a:cubicBezTo>
                      <a:pt x="2064437" y="210612"/>
                      <a:pt x="1927567" y="220718"/>
                      <a:pt x="2017986" y="22071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1558815" y="3116316"/>
                <a:ext cx="2017986" cy="567559"/>
              </a:xfrm>
              <a:custGeom>
                <a:avLst/>
                <a:gdLst>
                  <a:gd name="connsiteX0" fmla="*/ 0 w 2017986"/>
                  <a:gd name="connsiteY0" fmla="*/ 409904 h 567559"/>
                  <a:gd name="connsiteX1" fmla="*/ 141890 w 2017986"/>
                  <a:gd name="connsiteY1" fmla="*/ 157656 h 567559"/>
                  <a:gd name="connsiteX2" fmla="*/ 157655 w 2017986"/>
                  <a:gd name="connsiteY2" fmla="*/ 94594 h 567559"/>
                  <a:gd name="connsiteX3" fmla="*/ 204952 w 2017986"/>
                  <a:gd name="connsiteY3" fmla="*/ 0 h 567559"/>
                  <a:gd name="connsiteX4" fmla="*/ 268014 w 2017986"/>
                  <a:gd name="connsiteY4" fmla="*/ 110359 h 567559"/>
                  <a:gd name="connsiteX5" fmla="*/ 331076 w 2017986"/>
                  <a:gd name="connsiteY5" fmla="*/ 283780 h 567559"/>
                  <a:gd name="connsiteX6" fmla="*/ 346842 w 2017986"/>
                  <a:gd name="connsiteY6" fmla="*/ 378373 h 567559"/>
                  <a:gd name="connsiteX7" fmla="*/ 362607 w 2017986"/>
                  <a:gd name="connsiteY7" fmla="*/ 488731 h 567559"/>
                  <a:gd name="connsiteX8" fmla="*/ 378373 w 2017986"/>
                  <a:gd name="connsiteY8" fmla="*/ 536028 h 567559"/>
                  <a:gd name="connsiteX9" fmla="*/ 394138 w 2017986"/>
                  <a:gd name="connsiteY9" fmla="*/ 409904 h 567559"/>
                  <a:gd name="connsiteX10" fmla="*/ 409904 w 2017986"/>
                  <a:gd name="connsiteY10" fmla="*/ 268014 h 567559"/>
                  <a:gd name="connsiteX11" fmla="*/ 457200 w 2017986"/>
                  <a:gd name="connsiteY11" fmla="*/ 283780 h 567559"/>
                  <a:gd name="connsiteX12" fmla="*/ 520262 w 2017986"/>
                  <a:gd name="connsiteY12" fmla="*/ 346842 h 567559"/>
                  <a:gd name="connsiteX13" fmla="*/ 567559 w 2017986"/>
                  <a:gd name="connsiteY13" fmla="*/ 425669 h 567559"/>
                  <a:gd name="connsiteX14" fmla="*/ 646386 w 2017986"/>
                  <a:gd name="connsiteY14" fmla="*/ 472966 h 567559"/>
                  <a:gd name="connsiteX15" fmla="*/ 772510 w 2017986"/>
                  <a:gd name="connsiteY15" fmla="*/ 394138 h 567559"/>
                  <a:gd name="connsiteX16" fmla="*/ 819807 w 2017986"/>
                  <a:gd name="connsiteY16" fmla="*/ 268014 h 567559"/>
                  <a:gd name="connsiteX17" fmla="*/ 882869 w 2017986"/>
                  <a:gd name="connsiteY17" fmla="*/ 331076 h 567559"/>
                  <a:gd name="connsiteX18" fmla="*/ 930166 w 2017986"/>
                  <a:gd name="connsiteY18" fmla="*/ 362607 h 567559"/>
                  <a:gd name="connsiteX19" fmla="*/ 977462 w 2017986"/>
                  <a:gd name="connsiteY19" fmla="*/ 409904 h 567559"/>
                  <a:gd name="connsiteX20" fmla="*/ 1072055 w 2017986"/>
                  <a:gd name="connsiteY20" fmla="*/ 457200 h 567559"/>
                  <a:gd name="connsiteX21" fmla="*/ 1150883 w 2017986"/>
                  <a:gd name="connsiteY21" fmla="*/ 441435 h 567559"/>
                  <a:gd name="connsiteX22" fmla="*/ 1213945 w 2017986"/>
                  <a:gd name="connsiteY22" fmla="*/ 567559 h 567559"/>
                  <a:gd name="connsiteX23" fmla="*/ 1324304 w 2017986"/>
                  <a:gd name="connsiteY23" fmla="*/ 378373 h 567559"/>
                  <a:gd name="connsiteX24" fmla="*/ 1371600 w 2017986"/>
                  <a:gd name="connsiteY24" fmla="*/ 236483 h 567559"/>
                  <a:gd name="connsiteX25" fmla="*/ 1403131 w 2017986"/>
                  <a:gd name="connsiteY25" fmla="*/ 283780 h 567559"/>
                  <a:gd name="connsiteX26" fmla="*/ 1655379 w 2017986"/>
                  <a:gd name="connsiteY26" fmla="*/ 331076 h 567559"/>
                  <a:gd name="connsiteX27" fmla="*/ 1702676 w 2017986"/>
                  <a:gd name="connsiteY27" fmla="*/ 315311 h 567559"/>
                  <a:gd name="connsiteX28" fmla="*/ 1828800 w 2017986"/>
                  <a:gd name="connsiteY28" fmla="*/ 394138 h 567559"/>
                  <a:gd name="connsiteX29" fmla="*/ 1954924 w 2017986"/>
                  <a:gd name="connsiteY29" fmla="*/ 331076 h 567559"/>
                  <a:gd name="connsiteX30" fmla="*/ 2017986 w 2017986"/>
                  <a:gd name="connsiteY30" fmla="*/ 220718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017986" h="567559">
                    <a:moveTo>
                      <a:pt x="0" y="409904"/>
                    </a:moveTo>
                    <a:cubicBezTo>
                      <a:pt x="48123" y="329699"/>
                      <a:pt x="103647" y="239605"/>
                      <a:pt x="141890" y="157656"/>
                    </a:cubicBezTo>
                    <a:cubicBezTo>
                      <a:pt x="151053" y="138021"/>
                      <a:pt x="149608" y="114712"/>
                      <a:pt x="157655" y="94594"/>
                    </a:cubicBezTo>
                    <a:cubicBezTo>
                      <a:pt x="170748" y="61862"/>
                      <a:pt x="189186" y="31531"/>
                      <a:pt x="204952" y="0"/>
                    </a:cubicBezTo>
                    <a:cubicBezTo>
                      <a:pt x="225973" y="36786"/>
                      <a:pt x="252805" y="70814"/>
                      <a:pt x="268014" y="110359"/>
                    </a:cubicBezTo>
                    <a:cubicBezTo>
                      <a:pt x="364598" y="361480"/>
                      <a:pt x="194687" y="56467"/>
                      <a:pt x="331076" y="283780"/>
                    </a:cubicBezTo>
                    <a:cubicBezTo>
                      <a:pt x="336331" y="315311"/>
                      <a:pt x="341981" y="346779"/>
                      <a:pt x="346842" y="378373"/>
                    </a:cubicBezTo>
                    <a:cubicBezTo>
                      <a:pt x="352492" y="415100"/>
                      <a:pt x="355319" y="452293"/>
                      <a:pt x="362607" y="488731"/>
                    </a:cubicBezTo>
                    <a:cubicBezTo>
                      <a:pt x="365866" y="505027"/>
                      <a:pt x="373118" y="520262"/>
                      <a:pt x="378373" y="536028"/>
                    </a:cubicBezTo>
                    <a:cubicBezTo>
                      <a:pt x="383628" y="493987"/>
                      <a:pt x="389188" y="451982"/>
                      <a:pt x="394138" y="409904"/>
                    </a:cubicBezTo>
                    <a:cubicBezTo>
                      <a:pt x="399698" y="362642"/>
                      <a:pt x="388622" y="310578"/>
                      <a:pt x="409904" y="268014"/>
                    </a:cubicBezTo>
                    <a:cubicBezTo>
                      <a:pt x="417336" y="253150"/>
                      <a:pt x="441435" y="278525"/>
                      <a:pt x="457200" y="283780"/>
                    </a:cubicBezTo>
                    <a:cubicBezTo>
                      <a:pt x="478221" y="304801"/>
                      <a:pt x="502011" y="323376"/>
                      <a:pt x="520262" y="346842"/>
                    </a:cubicBezTo>
                    <a:cubicBezTo>
                      <a:pt x="539075" y="371030"/>
                      <a:pt x="545891" y="404001"/>
                      <a:pt x="567559" y="425669"/>
                    </a:cubicBezTo>
                    <a:cubicBezTo>
                      <a:pt x="589227" y="447337"/>
                      <a:pt x="620110" y="457200"/>
                      <a:pt x="646386" y="472966"/>
                    </a:cubicBezTo>
                    <a:cubicBezTo>
                      <a:pt x="688427" y="446690"/>
                      <a:pt x="740486" y="431985"/>
                      <a:pt x="772510" y="394138"/>
                    </a:cubicBezTo>
                    <a:cubicBezTo>
                      <a:pt x="801513" y="359862"/>
                      <a:pt x="780823" y="290291"/>
                      <a:pt x="819807" y="268014"/>
                    </a:cubicBezTo>
                    <a:cubicBezTo>
                      <a:pt x="845618" y="253265"/>
                      <a:pt x="860298" y="311730"/>
                      <a:pt x="882869" y="331076"/>
                    </a:cubicBezTo>
                    <a:cubicBezTo>
                      <a:pt x="897255" y="343407"/>
                      <a:pt x="915610" y="350477"/>
                      <a:pt x="930166" y="362607"/>
                    </a:cubicBezTo>
                    <a:cubicBezTo>
                      <a:pt x="947294" y="376880"/>
                      <a:pt x="958911" y="397536"/>
                      <a:pt x="977462" y="409904"/>
                    </a:cubicBezTo>
                    <a:cubicBezTo>
                      <a:pt x="1006794" y="429459"/>
                      <a:pt x="1040524" y="441435"/>
                      <a:pt x="1072055" y="457200"/>
                    </a:cubicBezTo>
                    <a:cubicBezTo>
                      <a:pt x="1097690" y="418748"/>
                      <a:pt x="1104227" y="374784"/>
                      <a:pt x="1150883" y="441435"/>
                    </a:cubicBezTo>
                    <a:cubicBezTo>
                      <a:pt x="1177838" y="479942"/>
                      <a:pt x="1213945" y="567559"/>
                      <a:pt x="1213945" y="567559"/>
                    </a:cubicBezTo>
                    <a:cubicBezTo>
                      <a:pt x="1237257" y="530260"/>
                      <a:pt x="1302823" y="434224"/>
                      <a:pt x="1324304" y="378373"/>
                    </a:cubicBezTo>
                    <a:cubicBezTo>
                      <a:pt x="1342201" y="331841"/>
                      <a:pt x="1355835" y="283780"/>
                      <a:pt x="1371600" y="236483"/>
                    </a:cubicBezTo>
                    <a:cubicBezTo>
                      <a:pt x="1382110" y="252249"/>
                      <a:pt x="1387712" y="272767"/>
                      <a:pt x="1403131" y="283780"/>
                    </a:cubicBezTo>
                    <a:cubicBezTo>
                      <a:pt x="1468938" y="330785"/>
                      <a:pt x="1591020" y="325225"/>
                      <a:pt x="1655379" y="331076"/>
                    </a:cubicBezTo>
                    <a:cubicBezTo>
                      <a:pt x="1671145" y="325821"/>
                      <a:pt x="1686058" y="315311"/>
                      <a:pt x="1702676" y="315311"/>
                    </a:cubicBezTo>
                    <a:cubicBezTo>
                      <a:pt x="1771603" y="315311"/>
                      <a:pt x="1781938" y="347276"/>
                      <a:pt x="1828800" y="394138"/>
                    </a:cubicBezTo>
                    <a:cubicBezTo>
                      <a:pt x="1870841" y="373117"/>
                      <a:pt x="1923306" y="365856"/>
                      <a:pt x="1954924" y="331076"/>
                    </a:cubicBezTo>
                    <a:cubicBezTo>
                      <a:pt x="2064437" y="210612"/>
                      <a:pt x="1927567" y="220718"/>
                      <a:pt x="2017986" y="22071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558815" y="2391103"/>
                <a:ext cx="2017986" cy="567559"/>
              </a:xfrm>
              <a:custGeom>
                <a:avLst/>
                <a:gdLst>
                  <a:gd name="connsiteX0" fmla="*/ 0 w 2017986"/>
                  <a:gd name="connsiteY0" fmla="*/ 409904 h 567559"/>
                  <a:gd name="connsiteX1" fmla="*/ 141890 w 2017986"/>
                  <a:gd name="connsiteY1" fmla="*/ 157656 h 567559"/>
                  <a:gd name="connsiteX2" fmla="*/ 157655 w 2017986"/>
                  <a:gd name="connsiteY2" fmla="*/ 94594 h 567559"/>
                  <a:gd name="connsiteX3" fmla="*/ 204952 w 2017986"/>
                  <a:gd name="connsiteY3" fmla="*/ 0 h 567559"/>
                  <a:gd name="connsiteX4" fmla="*/ 268014 w 2017986"/>
                  <a:gd name="connsiteY4" fmla="*/ 110359 h 567559"/>
                  <a:gd name="connsiteX5" fmla="*/ 331076 w 2017986"/>
                  <a:gd name="connsiteY5" fmla="*/ 283780 h 567559"/>
                  <a:gd name="connsiteX6" fmla="*/ 346842 w 2017986"/>
                  <a:gd name="connsiteY6" fmla="*/ 378373 h 567559"/>
                  <a:gd name="connsiteX7" fmla="*/ 362607 w 2017986"/>
                  <a:gd name="connsiteY7" fmla="*/ 488731 h 567559"/>
                  <a:gd name="connsiteX8" fmla="*/ 378373 w 2017986"/>
                  <a:gd name="connsiteY8" fmla="*/ 536028 h 567559"/>
                  <a:gd name="connsiteX9" fmla="*/ 394138 w 2017986"/>
                  <a:gd name="connsiteY9" fmla="*/ 409904 h 567559"/>
                  <a:gd name="connsiteX10" fmla="*/ 409904 w 2017986"/>
                  <a:gd name="connsiteY10" fmla="*/ 268014 h 567559"/>
                  <a:gd name="connsiteX11" fmla="*/ 457200 w 2017986"/>
                  <a:gd name="connsiteY11" fmla="*/ 283780 h 567559"/>
                  <a:gd name="connsiteX12" fmla="*/ 520262 w 2017986"/>
                  <a:gd name="connsiteY12" fmla="*/ 346842 h 567559"/>
                  <a:gd name="connsiteX13" fmla="*/ 567559 w 2017986"/>
                  <a:gd name="connsiteY13" fmla="*/ 425669 h 567559"/>
                  <a:gd name="connsiteX14" fmla="*/ 646386 w 2017986"/>
                  <a:gd name="connsiteY14" fmla="*/ 472966 h 567559"/>
                  <a:gd name="connsiteX15" fmla="*/ 772510 w 2017986"/>
                  <a:gd name="connsiteY15" fmla="*/ 394138 h 567559"/>
                  <a:gd name="connsiteX16" fmla="*/ 819807 w 2017986"/>
                  <a:gd name="connsiteY16" fmla="*/ 268014 h 567559"/>
                  <a:gd name="connsiteX17" fmla="*/ 882869 w 2017986"/>
                  <a:gd name="connsiteY17" fmla="*/ 331076 h 567559"/>
                  <a:gd name="connsiteX18" fmla="*/ 930166 w 2017986"/>
                  <a:gd name="connsiteY18" fmla="*/ 362607 h 567559"/>
                  <a:gd name="connsiteX19" fmla="*/ 977462 w 2017986"/>
                  <a:gd name="connsiteY19" fmla="*/ 409904 h 567559"/>
                  <a:gd name="connsiteX20" fmla="*/ 1072055 w 2017986"/>
                  <a:gd name="connsiteY20" fmla="*/ 457200 h 567559"/>
                  <a:gd name="connsiteX21" fmla="*/ 1150883 w 2017986"/>
                  <a:gd name="connsiteY21" fmla="*/ 441435 h 567559"/>
                  <a:gd name="connsiteX22" fmla="*/ 1213945 w 2017986"/>
                  <a:gd name="connsiteY22" fmla="*/ 567559 h 567559"/>
                  <a:gd name="connsiteX23" fmla="*/ 1324304 w 2017986"/>
                  <a:gd name="connsiteY23" fmla="*/ 378373 h 567559"/>
                  <a:gd name="connsiteX24" fmla="*/ 1371600 w 2017986"/>
                  <a:gd name="connsiteY24" fmla="*/ 236483 h 567559"/>
                  <a:gd name="connsiteX25" fmla="*/ 1403131 w 2017986"/>
                  <a:gd name="connsiteY25" fmla="*/ 283780 h 567559"/>
                  <a:gd name="connsiteX26" fmla="*/ 1655379 w 2017986"/>
                  <a:gd name="connsiteY26" fmla="*/ 331076 h 567559"/>
                  <a:gd name="connsiteX27" fmla="*/ 1702676 w 2017986"/>
                  <a:gd name="connsiteY27" fmla="*/ 315311 h 567559"/>
                  <a:gd name="connsiteX28" fmla="*/ 1828800 w 2017986"/>
                  <a:gd name="connsiteY28" fmla="*/ 394138 h 567559"/>
                  <a:gd name="connsiteX29" fmla="*/ 1954924 w 2017986"/>
                  <a:gd name="connsiteY29" fmla="*/ 331076 h 567559"/>
                  <a:gd name="connsiteX30" fmla="*/ 2017986 w 2017986"/>
                  <a:gd name="connsiteY30" fmla="*/ 220718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017986" h="567559">
                    <a:moveTo>
                      <a:pt x="0" y="409904"/>
                    </a:moveTo>
                    <a:cubicBezTo>
                      <a:pt x="48123" y="329699"/>
                      <a:pt x="103647" y="239605"/>
                      <a:pt x="141890" y="157656"/>
                    </a:cubicBezTo>
                    <a:cubicBezTo>
                      <a:pt x="151053" y="138021"/>
                      <a:pt x="149608" y="114712"/>
                      <a:pt x="157655" y="94594"/>
                    </a:cubicBezTo>
                    <a:cubicBezTo>
                      <a:pt x="170748" y="61862"/>
                      <a:pt x="189186" y="31531"/>
                      <a:pt x="204952" y="0"/>
                    </a:cubicBezTo>
                    <a:cubicBezTo>
                      <a:pt x="225973" y="36786"/>
                      <a:pt x="252805" y="70814"/>
                      <a:pt x="268014" y="110359"/>
                    </a:cubicBezTo>
                    <a:cubicBezTo>
                      <a:pt x="364598" y="361480"/>
                      <a:pt x="194687" y="56467"/>
                      <a:pt x="331076" y="283780"/>
                    </a:cubicBezTo>
                    <a:cubicBezTo>
                      <a:pt x="336331" y="315311"/>
                      <a:pt x="341981" y="346779"/>
                      <a:pt x="346842" y="378373"/>
                    </a:cubicBezTo>
                    <a:cubicBezTo>
                      <a:pt x="352492" y="415100"/>
                      <a:pt x="355319" y="452293"/>
                      <a:pt x="362607" y="488731"/>
                    </a:cubicBezTo>
                    <a:cubicBezTo>
                      <a:pt x="365866" y="505027"/>
                      <a:pt x="373118" y="520262"/>
                      <a:pt x="378373" y="536028"/>
                    </a:cubicBezTo>
                    <a:cubicBezTo>
                      <a:pt x="383628" y="493987"/>
                      <a:pt x="389188" y="451982"/>
                      <a:pt x="394138" y="409904"/>
                    </a:cubicBezTo>
                    <a:cubicBezTo>
                      <a:pt x="399698" y="362642"/>
                      <a:pt x="388622" y="310578"/>
                      <a:pt x="409904" y="268014"/>
                    </a:cubicBezTo>
                    <a:cubicBezTo>
                      <a:pt x="417336" y="253150"/>
                      <a:pt x="441435" y="278525"/>
                      <a:pt x="457200" y="283780"/>
                    </a:cubicBezTo>
                    <a:cubicBezTo>
                      <a:pt x="478221" y="304801"/>
                      <a:pt x="502011" y="323376"/>
                      <a:pt x="520262" y="346842"/>
                    </a:cubicBezTo>
                    <a:cubicBezTo>
                      <a:pt x="539075" y="371030"/>
                      <a:pt x="545891" y="404001"/>
                      <a:pt x="567559" y="425669"/>
                    </a:cubicBezTo>
                    <a:cubicBezTo>
                      <a:pt x="589227" y="447337"/>
                      <a:pt x="620110" y="457200"/>
                      <a:pt x="646386" y="472966"/>
                    </a:cubicBezTo>
                    <a:cubicBezTo>
                      <a:pt x="688427" y="446690"/>
                      <a:pt x="740486" y="431985"/>
                      <a:pt x="772510" y="394138"/>
                    </a:cubicBezTo>
                    <a:cubicBezTo>
                      <a:pt x="801513" y="359862"/>
                      <a:pt x="780823" y="290291"/>
                      <a:pt x="819807" y="268014"/>
                    </a:cubicBezTo>
                    <a:cubicBezTo>
                      <a:pt x="845618" y="253265"/>
                      <a:pt x="860298" y="311730"/>
                      <a:pt x="882869" y="331076"/>
                    </a:cubicBezTo>
                    <a:cubicBezTo>
                      <a:pt x="897255" y="343407"/>
                      <a:pt x="915610" y="350477"/>
                      <a:pt x="930166" y="362607"/>
                    </a:cubicBezTo>
                    <a:cubicBezTo>
                      <a:pt x="947294" y="376880"/>
                      <a:pt x="958911" y="397536"/>
                      <a:pt x="977462" y="409904"/>
                    </a:cubicBezTo>
                    <a:cubicBezTo>
                      <a:pt x="1006794" y="429459"/>
                      <a:pt x="1040524" y="441435"/>
                      <a:pt x="1072055" y="457200"/>
                    </a:cubicBezTo>
                    <a:cubicBezTo>
                      <a:pt x="1097690" y="418748"/>
                      <a:pt x="1104227" y="374784"/>
                      <a:pt x="1150883" y="441435"/>
                    </a:cubicBezTo>
                    <a:cubicBezTo>
                      <a:pt x="1177838" y="479942"/>
                      <a:pt x="1213945" y="567559"/>
                      <a:pt x="1213945" y="567559"/>
                    </a:cubicBezTo>
                    <a:cubicBezTo>
                      <a:pt x="1237257" y="530260"/>
                      <a:pt x="1302823" y="434224"/>
                      <a:pt x="1324304" y="378373"/>
                    </a:cubicBezTo>
                    <a:cubicBezTo>
                      <a:pt x="1342201" y="331841"/>
                      <a:pt x="1355835" y="283780"/>
                      <a:pt x="1371600" y="236483"/>
                    </a:cubicBezTo>
                    <a:cubicBezTo>
                      <a:pt x="1382110" y="252249"/>
                      <a:pt x="1387712" y="272767"/>
                      <a:pt x="1403131" y="283780"/>
                    </a:cubicBezTo>
                    <a:cubicBezTo>
                      <a:pt x="1468938" y="330785"/>
                      <a:pt x="1591020" y="325225"/>
                      <a:pt x="1655379" y="331076"/>
                    </a:cubicBezTo>
                    <a:cubicBezTo>
                      <a:pt x="1671145" y="325821"/>
                      <a:pt x="1686058" y="315311"/>
                      <a:pt x="1702676" y="315311"/>
                    </a:cubicBezTo>
                    <a:cubicBezTo>
                      <a:pt x="1771603" y="315311"/>
                      <a:pt x="1781938" y="347276"/>
                      <a:pt x="1828800" y="394138"/>
                    </a:cubicBezTo>
                    <a:cubicBezTo>
                      <a:pt x="1870841" y="373117"/>
                      <a:pt x="1923306" y="365856"/>
                      <a:pt x="1954924" y="331076"/>
                    </a:cubicBezTo>
                    <a:cubicBezTo>
                      <a:pt x="2064437" y="210612"/>
                      <a:pt x="1927567" y="220718"/>
                      <a:pt x="2017986" y="22071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371600" y="4894096"/>
              <a:ext cx="2256439" cy="533400"/>
              <a:chOff x="1371600" y="4894096"/>
              <a:chExt cx="2256439" cy="53340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371600" y="4894096"/>
                <a:ext cx="1008993" cy="5334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n>
                      <a:solidFill>
                        <a:sysClr val="windowText" lastClr="000000"/>
                      </a:solidFill>
                    </a:ln>
                  </a:rPr>
                  <a:t>OK</a:t>
                </a:r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619046" y="4894096"/>
                <a:ext cx="1008993" cy="5334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n>
                      <a:solidFill>
                        <a:sysClr val="windowText" lastClr="000000"/>
                      </a:solidFill>
                    </a:ln>
                  </a:rPr>
                  <a:t>Cancel</a:t>
                </a:r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219200" y="2522482"/>
              <a:ext cx="304800" cy="1821352"/>
              <a:chOff x="1219200" y="2522482"/>
              <a:chExt cx="304800" cy="182135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219200" y="4039034"/>
                <a:ext cx="304800" cy="3048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219200" y="3280758"/>
                <a:ext cx="304800" cy="3048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19200" y="2522482"/>
                <a:ext cx="304800" cy="3048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815357" y="1905000"/>
              <a:ext cx="1322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Permissions</a:t>
              </a:r>
              <a:endParaRPr lang="en-US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15000" y="685800"/>
            <a:ext cx="2971800" cy="3962400"/>
            <a:chOff x="5562600" y="1760917"/>
            <a:chExt cx="2971800" cy="3962400"/>
          </a:xfrm>
        </p:grpSpPr>
        <p:sp>
          <p:nvSpPr>
            <p:cNvPr id="28" name="Rounded Rectangle 27"/>
            <p:cNvSpPr/>
            <p:nvPr/>
          </p:nvSpPr>
          <p:spPr>
            <a:xfrm>
              <a:off x="5562600" y="1760917"/>
              <a:ext cx="2971800" cy="3962400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039506" y="3450020"/>
              <a:ext cx="2017986" cy="567559"/>
            </a:xfrm>
            <a:custGeom>
              <a:avLst/>
              <a:gdLst>
                <a:gd name="connsiteX0" fmla="*/ 0 w 2017986"/>
                <a:gd name="connsiteY0" fmla="*/ 409904 h 567559"/>
                <a:gd name="connsiteX1" fmla="*/ 141890 w 2017986"/>
                <a:gd name="connsiteY1" fmla="*/ 157656 h 567559"/>
                <a:gd name="connsiteX2" fmla="*/ 157655 w 2017986"/>
                <a:gd name="connsiteY2" fmla="*/ 94594 h 567559"/>
                <a:gd name="connsiteX3" fmla="*/ 204952 w 2017986"/>
                <a:gd name="connsiteY3" fmla="*/ 0 h 567559"/>
                <a:gd name="connsiteX4" fmla="*/ 268014 w 2017986"/>
                <a:gd name="connsiteY4" fmla="*/ 110359 h 567559"/>
                <a:gd name="connsiteX5" fmla="*/ 331076 w 2017986"/>
                <a:gd name="connsiteY5" fmla="*/ 283780 h 567559"/>
                <a:gd name="connsiteX6" fmla="*/ 346842 w 2017986"/>
                <a:gd name="connsiteY6" fmla="*/ 378373 h 567559"/>
                <a:gd name="connsiteX7" fmla="*/ 362607 w 2017986"/>
                <a:gd name="connsiteY7" fmla="*/ 488731 h 567559"/>
                <a:gd name="connsiteX8" fmla="*/ 378373 w 2017986"/>
                <a:gd name="connsiteY8" fmla="*/ 536028 h 567559"/>
                <a:gd name="connsiteX9" fmla="*/ 394138 w 2017986"/>
                <a:gd name="connsiteY9" fmla="*/ 409904 h 567559"/>
                <a:gd name="connsiteX10" fmla="*/ 409904 w 2017986"/>
                <a:gd name="connsiteY10" fmla="*/ 268014 h 567559"/>
                <a:gd name="connsiteX11" fmla="*/ 457200 w 2017986"/>
                <a:gd name="connsiteY11" fmla="*/ 283780 h 567559"/>
                <a:gd name="connsiteX12" fmla="*/ 520262 w 2017986"/>
                <a:gd name="connsiteY12" fmla="*/ 346842 h 567559"/>
                <a:gd name="connsiteX13" fmla="*/ 567559 w 2017986"/>
                <a:gd name="connsiteY13" fmla="*/ 425669 h 567559"/>
                <a:gd name="connsiteX14" fmla="*/ 646386 w 2017986"/>
                <a:gd name="connsiteY14" fmla="*/ 472966 h 567559"/>
                <a:gd name="connsiteX15" fmla="*/ 772510 w 2017986"/>
                <a:gd name="connsiteY15" fmla="*/ 394138 h 567559"/>
                <a:gd name="connsiteX16" fmla="*/ 819807 w 2017986"/>
                <a:gd name="connsiteY16" fmla="*/ 268014 h 567559"/>
                <a:gd name="connsiteX17" fmla="*/ 882869 w 2017986"/>
                <a:gd name="connsiteY17" fmla="*/ 331076 h 567559"/>
                <a:gd name="connsiteX18" fmla="*/ 930166 w 2017986"/>
                <a:gd name="connsiteY18" fmla="*/ 362607 h 567559"/>
                <a:gd name="connsiteX19" fmla="*/ 977462 w 2017986"/>
                <a:gd name="connsiteY19" fmla="*/ 409904 h 567559"/>
                <a:gd name="connsiteX20" fmla="*/ 1072055 w 2017986"/>
                <a:gd name="connsiteY20" fmla="*/ 457200 h 567559"/>
                <a:gd name="connsiteX21" fmla="*/ 1150883 w 2017986"/>
                <a:gd name="connsiteY21" fmla="*/ 441435 h 567559"/>
                <a:gd name="connsiteX22" fmla="*/ 1213945 w 2017986"/>
                <a:gd name="connsiteY22" fmla="*/ 567559 h 567559"/>
                <a:gd name="connsiteX23" fmla="*/ 1324304 w 2017986"/>
                <a:gd name="connsiteY23" fmla="*/ 378373 h 567559"/>
                <a:gd name="connsiteX24" fmla="*/ 1371600 w 2017986"/>
                <a:gd name="connsiteY24" fmla="*/ 236483 h 567559"/>
                <a:gd name="connsiteX25" fmla="*/ 1403131 w 2017986"/>
                <a:gd name="connsiteY25" fmla="*/ 283780 h 567559"/>
                <a:gd name="connsiteX26" fmla="*/ 1655379 w 2017986"/>
                <a:gd name="connsiteY26" fmla="*/ 331076 h 567559"/>
                <a:gd name="connsiteX27" fmla="*/ 1702676 w 2017986"/>
                <a:gd name="connsiteY27" fmla="*/ 315311 h 567559"/>
                <a:gd name="connsiteX28" fmla="*/ 1828800 w 2017986"/>
                <a:gd name="connsiteY28" fmla="*/ 394138 h 567559"/>
                <a:gd name="connsiteX29" fmla="*/ 1954924 w 2017986"/>
                <a:gd name="connsiteY29" fmla="*/ 331076 h 567559"/>
                <a:gd name="connsiteX30" fmla="*/ 2017986 w 2017986"/>
                <a:gd name="connsiteY30" fmla="*/ 220718 h 56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17986" h="567559">
                  <a:moveTo>
                    <a:pt x="0" y="409904"/>
                  </a:moveTo>
                  <a:cubicBezTo>
                    <a:pt x="48123" y="329699"/>
                    <a:pt x="103647" y="239605"/>
                    <a:pt x="141890" y="157656"/>
                  </a:cubicBezTo>
                  <a:cubicBezTo>
                    <a:pt x="151053" y="138021"/>
                    <a:pt x="149608" y="114712"/>
                    <a:pt x="157655" y="94594"/>
                  </a:cubicBezTo>
                  <a:cubicBezTo>
                    <a:pt x="170748" y="61862"/>
                    <a:pt x="189186" y="31531"/>
                    <a:pt x="204952" y="0"/>
                  </a:cubicBezTo>
                  <a:cubicBezTo>
                    <a:pt x="225973" y="36786"/>
                    <a:pt x="252805" y="70814"/>
                    <a:pt x="268014" y="110359"/>
                  </a:cubicBezTo>
                  <a:cubicBezTo>
                    <a:pt x="364598" y="361480"/>
                    <a:pt x="194687" y="56467"/>
                    <a:pt x="331076" y="283780"/>
                  </a:cubicBezTo>
                  <a:cubicBezTo>
                    <a:pt x="336331" y="315311"/>
                    <a:pt x="341981" y="346779"/>
                    <a:pt x="346842" y="378373"/>
                  </a:cubicBezTo>
                  <a:cubicBezTo>
                    <a:pt x="352492" y="415100"/>
                    <a:pt x="355319" y="452293"/>
                    <a:pt x="362607" y="488731"/>
                  </a:cubicBezTo>
                  <a:cubicBezTo>
                    <a:pt x="365866" y="505027"/>
                    <a:pt x="373118" y="520262"/>
                    <a:pt x="378373" y="536028"/>
                  </a:cubicBezTo>
                  <a:cubicBezTo>
                    <a:pt x="383628" y="493987"/>
                    <a:pt x="389188" y="451982"/>
                    <a:pt x="394138" y="409904"/>
                  </a:cubicBezTo>
                  <a:cubicBezTo>
                    <a:pt x="399698" y="362642"/>
                    <a:pt x="388622" y="310578"/>
                    <a:pt x="409904" y="268014"/>
                  </a:cubicBezTo>
                  <a:cubicBezTo>
                    <a:pt x="417336" y="253150"/>
                    <a:pt x="441435" y="278525"/>
                    <a:pt x="457200" y="283780"/>
                  </a:cubicBezTo>
                  <a:cubicBezTo>
                    <a:pt x="478221" y="304801"/>
                    <a:pt x="502011" y="323376"/>
                    <a:pt x="520262" y="346842"/>
                  </a:cubicBezTo>
                  <a:cubicBezTo>
                    <a:pt x="539075" y="371030"/>
                    <a:pt x="545891" y="404001"/>
                    <a:pt x="567559" y="425669"/>
                  </a:cubicBezTo>
                  <a:cubicBezTo>
                    <a:pt x="589227" y="447337"/>
                    <a:pt x="620110" y="457200"/>
                    <a:pt x="646386" y="472966"/>
                  </a:cubicBezTo>
                  <a:cubicBezTo>
                    <a:pt x="688427" y="446690"/>
                    <a:pt x="740486" y="431985"/>
                    <a:pt x="772510" y="394138"/>
                  </a:cubicBezTo>
                  <a:cubicBezTo>
                    <a:pt x="801513" y="359862"/>
                    <a:pt x="780823" y="290291"/>
                    <a:pt x="819807" y="268014"/>
                  </a:cubicBezTo>
                  <a:cubicBezTo>
                    <a:pt x="845618" y="253265"/>
                    <a:pt x="860298" y="311730"/>
                    <a:pt x="882869" y="331076"/>
                  </a:cubicBezTo>
                  <a:cubicBezTo>
                    <a:pt x="897255" y="343407"/>
                    <a:pt x="915610" y="350477"/>
                    <a:pt x="930166" y="362607"/>
                  </a:cubicBezTo>
                  <a:cubicBezTo>
                    <a:pt x="947294" y="376880"/>
                    <a:pt x="958911" y="397536"/>
                    <a:pt x="977462" y="409904"/>
                  </a:cubicBezTo>
                  <a:cubicBezTo>
                    <a:pt x="1006794" y="429459"/>
                    <a:pt x="1040524" y="441435"/>
                    <a:pt x="1072055" y="457200"/>
                  </a:cubicBezTo>
                  <a:cubicBezTo>
                    <a:pt x="1097690" y="418748"/>
                    <a:pt x="1104227" y="374784"/>
                    <a:pt x="1150883" y="441435"/>
                  </a:cubicBezTo>
                  <a:cubicBezTo>
                    <a:pt x="1177838" y="479942"/>
                    <a:pt x="1213945" y="567559"/>
                    <a:pt x="1213945" y="567559"/>
                  </a:cubicBezTo>
                  <a:cubicBezTo>
                    <a:pt x="1237257" y="530260"/>
                    <a:pt x="1302823" y="434224"/>
                    <a:pt x="1324304" y="378373"/>
                  </a:cubicBezTo>
                  <a:cubicBezTo>
                    <a:pt x="1342201" y="331841"/>
                    <a:pt x="1355835" y="283780"/>
                    <a:pt x="1371600" y="236483"/>
                  </a:cubicBezTo>
                  <a:cubicBezTo>
                    <a:pt x="1382110" y="252249"/>
                    <a:pt x="1387712" y="272767"/>
                    <a:pt x="1403131" y="283780"/>
                  </a:cubicBezTo>
                  <a:cubicBezTo>
                    <a:pt x="1468938" y="330785"/>
                    <a:pt x="1591020" y="325225"/>
                    <a:pt x="1655379" y="331076"/>
                  </a:cubicBezTo>
                  <a:cubicBezTo>
                    <a:pt x="1671145" y="325821"/>
                    <a:pt x="1686058" y="315311"/>
                    <a:pt x="1702676" y="315311"/>
                  </a:cubicBezTo>
                  <a:cubicBezTo>
                    <a:pt x="1771603" y="315311"/>
                    <a:pt x="1781938" y="347276"/>
                    <a:pt x="1828800" y="394138"/>
                  </a:cubicBezTo>
                  <a:cubicBezTo>
                    <a:pt x="1870841" y="373117"/>
                    <a:pt x="1923306" y="365856"/>
                    <a:pt x="1954924" y="331076"/>
                  </a:cubicBezTo>
                  <a:cubicBezTo>
                    <a:pt x="2064437" y="210612"/>
                    <a:pt x="1927567" y="220718"/>
                    <a:pt x="2017986" y="22071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943600" y="4902413"/>
              <a:ext cx="2256439" cy="533400"/>
              <a:chOff x="1371600" y="4894096"/>
              <a:chExt cx="2256439" cy="5334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371600" y="4894096"/>
                <a:ext cx="1008993" cy="5334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n>
                      <a:solidFill>
                        <a:sysClr val="windowText" lastClr="000000"/>
                      </a:solidFill>
                    </a:ln>
                  </a:rPr>
                  <a:t>OK</a:t>
                </a:r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2619046" y="4894096"/>
                <a:ext cx="1008993" cy="5334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n>
                      <a:solidFill>
                        <a:sysClr val="windowText" lastClr="000000"/>
                      </a:solidFill>
                    </a:ln>
                  </a:rPr>
                  <a:t>Cancel</a:t>
                </a:r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088108" y="2243948"/>
              <a:ext cx="19207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Allow access </a:t>
              </a:r>
            </a:p>
            <a:p>
              <a:pPr algn="ctr"/>
              <a:r>
                <a:rPr lang="en-US" sz="2000" b="1" dirty="0" smtClean="0"/>
                <a:t>to GPS location?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2513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Picked 10 apps with 27 resource accesses</a:t>
            </a:r>
          </a:p>
          <a:p>
            <a:endParaRPr lang="en-US" dirty="0"/>
          </a:p>
          <a:p>
            <a:r>
              <a:rPr lang="en-US" dirty="0"/>
              <a:t>Manually exercised as much functionality as possible </a:t>
            </a:r>
          </a:p>
          <a:p>
            <a:endParaRPr lang="en-US" dirty="0"/>
          </a:p>
          <a:p>
            <a:r>
              <a:rPr lang="en-US" dirty="0"/>
              <a:t>Verification includes running these apps in an emulator to collect </a:t>
            </a:r>
            <a:r>
              <a:rPr lang="en-US" b="1" dirty="0"/>
              <a:t>network packets </a:t>
            </a:r>
            <a:r>
              <a:rPr lang="en-US" dirty="0"/>
              <a:t>and </a:t>
            </a:r>
            <a:r>
              <a:rPr lang="en-US" b="1" dirty="0"/>
              <a:t>API calls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False negatives</a:t>
            </a:r>
            <a:r>
              <a:rPr lang="en-US" dirty="0"/>
              <a:t>: resource access we think is protected whereas in fact at runtime it has no preceding prompts</a:t>
            </a:r>
          </a:p>
          <a:p>
            <a:endParaRPr lang="en-US" dirty="0" smtClean="0"/>
          </a:p>
          <a:p>
            <a:r>
              <a:rPr lang="en-US" dirty="0" smtClean="0"/>
              <a:t>Out </a:t>
            </a:r>
            <a:r>
              <a:rPr lang="en-US" dirty="0"/>
              <a:t>of 27 accesses our analysis reports </a:t>
            </a:r>
            <a:r>
              <a:rPr lang="en-US" b="1" dirty="0"/>
              <a:t>10</a:t>
            </a:r>
            <a:r>
              <a:rPr lang="en-US" dirty="0"/>
              <a:t> as </a:t>
            </a:r>
            <a:r>
              <a:rPr lang="en-US" b="1" dirty="0"/>
              <a:t>unprotected</a:t>
            </a:r>
          </a:p>
          <a:p>
            <a:endParaRPr lang="en-US" b="1" dirty="0"/>
          </a:p>
          <a:p>
            <a:r>
              <a:rPr lang="en-US" b="1" dirty="0"/>
              <a:t>No false </a:t>
            </a:r>
            <a:r>
              <a:rPr lang="en-US" b="1" dirty="0" smtClean="0"/>
              <a:t>negatives observed: </a:t>
            </a:r>
            <a:r>
              <a:rPr lang="en-US" dirty="0"/>
              <a:t>analysis correctly </a:t>
            </a:r>
            <a:r>
              <a:rPr lang="en-US" b="1" dirty="0"/>
              <a:t>identifies</a:t>
            </a:r>
            <a:r>
              <a:rPr lang="en-US" dirty="0"/>
              <a:t> them as unprotected and finds proper prompt </a:t>
            </a:r>
            <a:r>
              <a:rPr lang="en-US" b="1" dirty="0"/>
              <a:t>placements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False positives: </a:t>
            </a:r>
            <a:r>
              <a:rPr lang="en-US" dirty="0"/>
              <a:t>analysis classifies a resource access as unprotected whereas it is properly protected at runtime </a:t>
            </a:r>
          </a:p>
          <a:p>
            <a:endParaRPr lang="en-US" dirty="0" smtClean="0"/>
          </a:p>
          <a:p>
            <a:r>
              <a:rPr lang="en-US" dirty="0" smtClean="0"/>
              <a:t>11 out of 21 accesses found as unprotected turn out to be false positives</a:t>
            </a:r>
          </a:p>
          <a:p>
            <a:endParaRPr lang="en-US" dirty="0" smtClean="0"/>
          </a:p>
          <a:p>
            <a:r>
              <a:rPr lang="en-US" dirty="0" smtClean="0"/>
              <a:t>Reasons include:</a:t>
            </a:r>
          </a:p>
          <a:p>
            <a:pPr lvl="1"/>
            <a:r>
              <a:rPr lang="en-US" dirty="0" smtClean="0"/>
              <a:t>Not recognizing sticky prompts</a:t>
            </a:r>
          </a:p>
          <a:p>
            <a:pPr lvl="1"/>
            <a:r>
              <a:rPr lang="en-US" dirty="0" smtClean="0"/>
              <a:t>Custom consent dialogs</a:t>
            </a:r>
          </a:p>
          <a:p>
            <a:pPr lvl="1"/>
            <a:r>
              <a:rPr lang="en-US" dirty="0" err="1" smtClean="0"/>
              <a:t>Async</a:t>
            </a:r>
            <a:r>
              <a:rPr lang="en-US" dirty="0" smtClean="0"/>
              <a:t> calls and XAML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>
            <a:normAutofit/>
          </a:bodyPr>
          <a:lstStyle/>
          <a:p>
            <a:r>
              <a:rPr lang="en-US" sz="2000" dirty="0"/>
              <a:t>Our analysis errs on the safe side, introducing false positives and not false negatives</a:t>
            </a:r>
          </a:p>
          <a:p>
            <a:endParaRPr lang="en-US" sz="2000" dirty="0"/>
          </a:p>
          <a:p>
            <a:r>
              <a:rPr lang="en-US" sz="2000" dirty="0"/>
              <a:t>False positives may lead to double-prompting</a:t>
            </a:r>
          </a:p>
          <a:p>
            <a:pPr lvl="1"/>
            <a:r>
              <a:rPr lang="en-US" sz="2000" dirty="0"/>
              <a:t>Inserted prompts are sticky, so </a:t>
            </a:r>
            <a:r>
              <a:rPr lang="en-US" sz="2000" b="1" dirty="0" smtClean="0"/>
              <a:t>at most one</a:t>
            </a:r>
            <a:r>
              <a:rPr lang="en-US" sz="2000" dirty="0" smtClean="0"/>
              <a:t> </a:t>
            </a:r>
            <a:r>
              <a:rPr lang="en-US" sz="2000" dirty="0"/>
              <a:t>extra runtime prompt per app </a:t>
            </a:r>
          </a:p>
          <a:p>
            <a:pPr lvl="1"/>
            <a:r>
              <a:rPr lang="en-US" sz="2000" dirty="0"/>
              <a:t>Easy to spot and suppress by app store maintainers</a:t>
            </a:r>
          </a:p>
          <a:p>
            <a:endParaRPr lang="en-US" sz="2000" dirty="0"/>
          </a:p>
          <a:p>
            <a:r>
              <a:rPr lang="en-US" sz="2000" dirty="0"/>
              <a:t>Interesting future </a:t>
            </a:r>
            <a:r>
              <a:rPr lang="en-US" sz="2000" dirty="0" smtClean="0"/>
              <a:t>research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34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Explored </a:t>
            </a:r>
            <a:r>
              <a:rPr lang="en-US" dirty="0"/>
              <a:t>the problem of </a:t>
            </a:r>
            <a:r>
              <a:rPr lang="en-US" b="1" dirty="0"/>
              <a:t>missing prompts </a:t>
            </a:r>
            <a:r>
              <a:rPr lang="en-US" dirty="0"/>
              <a:t>that should guard </a:t>
            </a:r>
            <a:r>
              <a:rPr lang="en-US" b="1" dirty="0"/>
              <a:t>sensitive resource </a:t>
            </a:r>
            <a:r>
              <a:rPr lang="en-US" b="1" dirty="0" smtClean="0"/>
              <a:t>accesses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Graph-theoretic algorithm </a:t>
            </a:r>
            <a:r>
              <a:rPr lang="en-US" dirty="0"/>
              <a:t>for placing </a:t>
            </a:r>
            <a:r>
              <a:rPr lang="en-US" dirty="0" smtClean="0"/>
              <a:t>prompts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Approach that balances </a:t>
            </a:r>
            <a:r>
              <a:rPr lang="en-US" b="1" dirty="0" smtClean="0"/>
              <a:t>execution </a:t>
            </a:r>
            <a:r>
              <a:rPr lang="en-US" b="1" dirty="0"/>
              <a:t>speed</a:t>
            </a:r>
            <a:r>
              <a:rPr lang="en-US" dirty="0"/>
              <a:t> and </a:t>
            </a:r>
            <a:r>
              <a:rPr lang="en-US" dirty="0" smtClean="0"/>
              <a:t>few prompts </a:t>
            </a:r>
            <a:r>
              <a:rPr lang="en-US" dirty="0"/>
              <a:t>inserted via dominator-based </a:t>
            </a:r>
            <a:r>
              <a:rPr lang="en-US" dirty="0" smtClean="0"/>
              <a:t>placement with </a:t>
            </a:r>
            <a:r>
              <a:rPr lang="en-US" dirty="0"/>
              <a:t>a </a:t>
            </a:r>
            <a:r>
              <a:rPr lang="en-US" b="1" dirty="0"/>
              <a:t>comprehensive nature </a:t>
            </a:r>
            <a:r>
              <a:rPr lang="en-US" dirty="0"/>
              <a:t>of a more </a:t>
            </a:r>
            <a:r>
              <a:rPr lang="en-US" b="1" dirty="0" smtClean="0"/>
              <a:t>exhaustive</a:t>
            </a:r>
            <a:r>
              <a:rPr lang="en-US" dirty="0" smtClean="0"/>
              <a:t> backward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Overall, our two-prong strategy of dominator-based and backward placement succeeds in</a:t>
            </a:r>
          </a:p>
          <a:p>
            <a:pPr lvl="1"/>
            <a:r>
              <a:rPr lang="en-US" sz="2000" dirty="0"/>
              <a:t>about 95% of all unique </a:t>
            </a:r>
            <a:r>
              <a:rPr lang="en-US" sz="2000" dirty="0" smtClean="0"/>
              <a:t>cases </a:t>
            </a:r>
          </a:p>
          <a:p>
            <a:pPr lvl="1"/>
            <a:r>
              <a:rPr lang="en-US" sz="2000" dirty="0" smtClean="0"/>
              <a:t>highly scalable: analysis usually takes </a:t>
            </a:r>
            <a:r>
              <a:rPr lang="en-US" sz="2000" dirty="0"/>
              <a:t>under a second on </a:t>
            </a:r>
            <a:r>
              <a:rPr lang="en-US" sz="2000" dirty="0" smtClean="0"/>
              <a:t>average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Suggests that fully-automatic prompt placement is viable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3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Examples of Permissions in Different Mobile Operating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4712" y="5029200"/>
            <a:ext cx="8352088" cy="1358018"/>
            <a:chOff x="334712" y="5029200"/>
            <a:chExt cx="8352088" cy="135801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4712" y="5029200"/>
              <a:ext cx="8352088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49682" y="5469275"/>
              <a:ext cx="22985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installation-time </a:t>
              </a:r>
            </a:p>
            <a:p>
              <a:pPr algn="ctr"/>
              <a:r>
                <a:rPr lang="en-US" sz="2400" dirty="0" smtClean="0"/>
                <a:t>permissions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61566" y="5556221"/>
              <a:ext cx="1678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runtime </a:t>
              </a:r>
            </a:p>
            <a:p>
              <a:pPr algn="ctr"/>
              <a:r>
                <a:rPr lang="en-US" sz="2400" dirty="0" smtClean="0"/>
                <a:t>permissions</a:t>
              </a:r>
              <a:endParaRPr lang="en-US" sz="2400" dirty="0"/>
            </a:p>
          </p:txBody>
        </p:sp>
      </p:grpSp>
      <p:pic>
        <p:nvPicPr>
          <p:cNvPr id="9" name="Picture 2" descr="http://cdn-static.zdnet.com/i/story/62/72/006833/twitter-android-permiss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6" y="545364"/>
            <a:ext cx="3699742" cy="48545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tatic5.businessinsider.com/image/5075a15deab8eafb3a00000c-1200/the-app-will-prompt-you-to-use-your-location-this-is-because-it-needs-to-see-where-and-when-you-have-taken-the-videos-and-vide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91" y="533400"/>
            <a:ext cx="3241609" cy="486653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677" y="387515"/>
            <a:ext cx="3794135" cy="63235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257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11" y="2259265"/>
            <a:ext cx="6476057" cy="3558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600" y="59436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Best Practices for </a:t>
            </a:r>
            <a:r>
              <a:rPr lang="en-US" sz="2400" dirty="0" smtClean="0"/>
              <a:t>Mobile </a:t>
            </a:r>
            <a:r>
              <a:rPr lang="en-US" sz="2400" dirty="0"/>
              <a:t>Application </a:t>
            </a:r>
            <a:r>
              <a:rPr lang="en-US" sz="2400" dirty="0" smtClean="0"/>
              <a:t>Developers</a:t>
            </a:r>
          </a:p>
          <a:p>
            <a:pPr algn="r"/>
            <a:r>
              <a:rPr lang="en-US" sz="2400" dirty="0"/>
              <a:t>Center for Democracy &amp; Technology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" t="1049" r="746" b="77837"/>
          <a:stretch/>
        </p:blipFill>
        <p:spPr>
          <a:xfrm>
            <a:off x="76200" y="1937319"/>
            <a:ext cx="8915400" cy="103448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56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Guarding Location Access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Focus on 3 representative applications in the Windows Phone store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63965324"/>
              </p:ext>
            </p:extLst>
          </p:nvPr>
        </p:nvGraphicFramePr>
        <p:xfrm>
          <a:off x="304800" y="3657600"/>
          <a:ext cx="7848601" cy="237509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582640"/>
                <a:gridCol w="1084360"/>
                <a:gridCol w="2819400"/>
                <a:gridCol w="2362201"/>
              </a:tblGrid>
              <a:tr h="80371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Resource</a:t>
                      </a:r>
                      <a:r>
                        <a:rPr lang="en-US" baseline="0" dirty="0" smtClean="0"/>
                        <a:t> Accesses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APIs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DLLs using location</a:t>
                      </a:r>
                      <a:endParaRPr lang="en-US" dirty="0"/>
                    </a:p>
                  </a:txBody>
                  <a:tcPr/>
                </a:tc>
              </a:tr>
              <a:tr h="46564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AroundMe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TryStart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</a:t>
                      </a:r>
                      <a:r>
                        <a:rPr lang="en-US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getPosition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AroundMe.dll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465646">
                <a:tc>
                  <a:txBody>
                    <a:bodyPr/>
                    <a:lstStyle/>
                    <a:p>
                      <a:r>
                        <a:rPr lang="en-US" dirty="0" smtClean="0"/>
                        <a:t>Burger</a:t>
                      </a:r>
                      <a:r>
                        <a:rPr lang="en-US" baseline="0" dirty="0" smtClean="0"/>
                        <a:t> 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Start, </a:t>
                      </a:r>
                      <a:r>
                        <a:rPr lang="en-US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getPosition</a:t>
                      </a:r>
                      <a:endParaRPr lang="en-US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BurgerKing.dll,</a:t>
                      </a: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GART.dll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46564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LumiaClock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Start, </a:t>
                      </a:r>
                      <a:r>
                        <a:rPr lang="en-US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getPosition</a:t>
                      </a:r>
                      <a:endParaRPr lang="en-US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SOMAWP7.dll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981200" y="3657600"/>
            <a:ext cx="6248400" cy="2667000"/>
            <a:chOff x="2667000" y="3505200"/>
            <a:chExt cx="6248400" cy="2667000"/>
          </a:xfrm>
        </p:grpSpPr>
        <p:sp>
          <p:nvSpPr>
            <p:cNvPr id="4" name="Rectangle 3"/>
            <p:cNvSpPr/>
            <p:nvPr/>
          </p:nvSpPr>
          <p:spPr>
            <a:xfrm>
              <a:off x="2667000" y="3505200"/>
              <a:ext cx="6248400" cy="2667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%z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667000" y="3505200"/>
              <a:ext cx="0" cy="2362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12" y="4419600"/>
            <a:ext cx="507788" cy="50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94" y="5420575"/>
            <a:ext cx="446825" cy="446825"/>
          </a:xfrm>
          <a:prstGeom prst="rect">
            <a:avLst/>
          </a:prstGeom>
        </p:spPr>
      </p:pic>
      <p:pic>
        <p:nvPicPr>
          <p:cNvPr id="1026" name="Picture 2" descr="http://1.bp.blogspot.com/-NOupEpbiT18/UHe3P1GvggI/AAAAAAAABlI/YtQzNdchAEk/s400/wink-smile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394" y="4932632"/>
            <a:ext cx="469425" cy="4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1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1667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52600" y="533400"/>
            <a:ext cx="8229600" cy="990600"/>
          </a:xfrm>
        </p:spPr>
        <p:txBody>
          <a:bodyPr/>
          <a:lstStyle/>
          <a:p>
            <a:r>
              <a:rPr lang="en-US" dirty="0" err="1" smtClean="0"/>
              <a:t>AroundMe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663520"/>
            <a:ext cx="2830830" cy="47180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131B-86CD-4BA9-ABF3-D55FAAF15A8F}" type="slidenum">
              <a:rPr lang="en-US" smtClean="0"/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0400" y="1663520"/>
            <a:ext cx="7529625" cy="47180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public static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AroundMe.App.CheckOptin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if (((Option)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Enum.Parse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typeof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(Option),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Config.GetSetting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SettingConstants.UseMyLocation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),true)) ==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Option.Yes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return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GetCurrentCoordinates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if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MessageBox.Show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("This app needs ...",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Use location data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?",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MessageBoxButton.OKCancel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==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MessageBoxResult.OK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Config.UpdateSetting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(new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KeyValuePair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string,string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SettingConstants.UseMyLocation,Option.Yes.ToString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()));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return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GetCurrentCoordinates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...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249764" y="1981200"/>
            <a:ext cx="874072" cy="912801"/>
            <a:chOff x="8915400" y="1981200"/>
            <a:chExt cx="874072" cy="912801"/>
          </a:xfrm>
        </p:grpSpPr>
        <p:sp>
          <p:nvSpPr>
            <p:cNvPr id="3" name="Right Brace 2"/>
            <p:cNvSpPr/>
            <p:nvPr/>
          </p:nvSpPr>
          <p:spPr>
            <a:xfrm>
              <a:off x="8915400" y="1981200"/>
              <a:ext cx="152400" cy="912801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067800" y="2252934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 Light" panose="020F0302020204030204" pitchFamily="34" charset="0"/>
                </a:rPr>
                <a:t>check</a:t>
              </a:r>
              <a:endParaRPr lang="en-US" b="1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36535" y="3086900"/>
            <a:ext cx="963501" cy="912801"/>
            <a:chOff x="8839200" y="3086900"/>
            <a:chExt cx="963501" cy="912801"/>
          </a:xfrm>
        </p:grpSpPr>
        <p:sp>
          <p:nvSpPr>
            <p:cNvPr id="12" name="Right Brace 11"/>
            <p:cNvSpPr/>
            <p:nvPr/>
          </p:nvSpPr>
          <p:spPr>
            <a:xfrm>
              <a:off x="8839200" y="3086900"/>
              <a:ext cx="152400" cy="912801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24768" y="3358634"/>
              <a:ext cx="877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 Light" panose="020F0302020204030204" pitchFamily="34" charset="0"/>
                </a:rPr>
                <a:t>prompt</a:t>
              </a:r>
              <a:endParaRPr lang="en-US" b="1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29600" y="4116399"/>
            <a:ext cx="741836" cy="912801"/>
            <a:chOff x="8686800" y="4116399"/>
            <a:chExt cx="741836" cy="912801"/>
          </a:xfrm>
        </p:grpSpPr>
        <p:sp>
          <p:nvSpPr>
            <p:cNvPr id="8" name="Right Brace 7"/>
            <p:cNvSpPr/>
            <p:nvPr/>
          </p:nvSpPr>
          <p:spPr>
            <a:xfrm>
              <a:off x="8686800" y="4116399"/>
              <a:ext cx="152400" cy="912801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836614" y="4388133"/>
              <a:ext cx="592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 Light" panose="020F0302020204030204" pitchFamily="34" charset="0"/>
                </a:rPr>
                <a:t>save</a:t>
              </a:r>
              <a:endParaRPr lang="en-US" b="1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62600" y="4802199"/>
            <a:ext cx="887301" cy="912801"/>
            <a:chOff x="8915400" y="4725999"/>
            <a:chExt cx="887301" cy="912801"/>
          </a:xfrm>
        </p:grpSpPr>
        <p:sp>
          <p:nvSpPr>
            <p:cNvPr id="9" name="Right Brace 8"/>
            <p:cNvSpPr/>
            <p:nvPr/>
          </p:nvSpPr>
          <p:spPr>
            <a:xfrm>
              <a:off x="8915400" y="4725999"/>
              <a:ext cx="152400" cy="912801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20114" y="4997733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 Light" panose="020F0302020204030204" pitchFamily="34" charset="0"/>
                </a:rPr>
                <a:t>access</a:t>
              </a:r>
              <a:endParaRPr lang="en-US" b="1" dirty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84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25 -4.07407E-6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25 7.40741E-7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25 -4.07407E-6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25 -3.7037E-7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25 3.33333E-6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25 -2.96296E-6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1" grpI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52600" y="533400"/>
            <a:ext cx="8229600" cy="990600"/>
          </a:xfrm>
        </p:spPr>
        <p:txBody>
          <a:bodyPr/>
          <a:lstStyle/>
          <a:p>
            <a:r>
              <a:rPr lang="en-US" dirty="0" smtClean="0"/>
              <a:t>Burger King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131B-86CD-4BA9-ABF3-D55FAAF15A8F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0401" y="1663520"/>
            <a:ext cx="5715000" cy="47180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BurgerKing.View.MapPage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this.InitializeComponent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base.DataContext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new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MapViewModel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this.BuildApplicationBar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AppSettings.Current.UseLocationService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this.watcher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new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GeoCoordinateWatcher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..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protected virtual void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GART.Controls.ARDisplay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OnLocationEnabledChanged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DependencyPropertyChangedEventArgs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e)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if 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this.servicesRunning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if 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this.LocationEnabled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this.StartLocation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663520"/>
            <a:ext cx="2830830" cy="47180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6705600" y="1663520"/>
            <a:ext cx="2410110" cy="4718050"/>
            <a:chOff x="7924800" y="1663520"/>
            <a:chExt cx="2410110" cy="4718050"/>
          </a:xfrm>
        </p:grpSpPr>
        <p:grpSp>
          <p:nvGrpSpPr>
            <p:cNvPr id="9" name="Group 8"/>
            <p:cNvGrpSpPr/>
            <p:nvPr/>
          </p:nvGrpSpPr>
          <p:grpSpPr>
            <a:xfrm>
              <a:off x="7924800" y="1663520"/>
              <a:ext cx="457200" cy="4718050"/>
              <a:chOff x="7924800" y="1663520"/>
              <a:chExt cx="457200" cy="4718050"/>
            </a:xfrm>
          </p:grpSpPr>
          <p:sp>
            <p:nvSpPr>
              <p:cNvPr id="5" name="Right Brace 4"/>
              <p:cNvSpPr/>
              <p:nvPr/>
            </p:nvSpPr>
            <p:spPr>
              <a:xfrm>
                <a:off x="7924800" y="1663520"/>
                <a:ext cx="457200" cy="2451280"/>
              </a:xfrm>
              <a:prstGeom prst="rightBrac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Brace 11"/>
              <p:cNvSpPr/>
              <p:nvPr/>
            </p:nvSpPr>
            <p:spPr>
              <a:xfrm>
                <a:off x="7924800" y="4254320"/>
                <a:ext cx="393290" cy="2127250"/>
              </a:xfrm>
              <a:prstGeom prst="rightBrac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433620" y="2704494"/>
              <a:ext cx="1901290" cy="2813506"/>
              <a:chOff x="8433620" y="2704494"/>
              <a:chExt cx="1901290" cy="281350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8433620" y="2704494"/>
                <a:ext cx="19012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</a:rPr>
                  <a:t>application code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433620" y="5117890"/>
                <a:ext cx="14144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library code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0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25 -4.07407E-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LumiaClock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0"/>
            <a:ext cx="2926080" cy="4876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131B-86CD-4BA9-ABF3-D55FAAF15A8F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0401" y="1709928"/>
            <a:ext cx="5715000" cy="467164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SomaAd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this._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locationUseOK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true;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if (this._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locationUseOK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this.watcher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new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GeoCoordinateWatcher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GeoPositionAccuracy.Default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this.watcher.MovementThreshold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20.0;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this.watcher.StatusChanged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+=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new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EventHandler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&lt;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GeoPositionStatusChangedEventArgs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&gt;(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this.watcher_StatusChanged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this.watcher.Start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162800" y="1828800"/>
            <a:ext cx="1905000" cy="4476570"/>
            <a:chOff x="7162800" y="1828800"/>
            <a:chExt cx="1905000" cy="4476570"/>
          </a:xfrm>
        </p:grpSpPr>
        <p:sp>
          <p:nvSpPr>
            <p:cNvPr id="14" name="Right Brace 13"/>
            <p:cNvSpPr/>
            <p:nvPr/>
          </p:nvSpPr>
          <p:spPr>
            <a:xfrm>
              <a:off x="7162800" y="1828800"/>
              <a:ext cx="269180" cy="4476570"/>
            </a:xfrm>
            <a:prstGeom prst="rightBrace">
              <a:avLst>
                <a:gd name="adj1" fmla="val 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57295" y="3581400"/>
              <a:ext cx="161050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l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ibrary:</a:t>
              </a:r>
            </a:p>
            <a:p>
              <a:r>
                <a:rPr lang="en-US" sz="2800" b="1" dirty="0" smtClean="0">
                  <a:solidFill>
                    <a:srgbClr val="FF0000"/>
                  </a:solidFill>
                </a:rPr>
                <a:t>just do it!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54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25 -4.81481E-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25 4.07407E-6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-0.25 -2.22222E-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-0.25 2.96296E-6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25 -3.33333E-6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-0.25 3.7037E-7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25 4.07407E-6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25 -2.22222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25 2.96296E-6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25 -3.33333E-6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25 3.7037E-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-0.25 4.07407E-6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25 -2.22222E-6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25 2.96296E-6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25 -3.33333E-6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25 3.7037E-7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0.25 4.07407E-6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25 2.22222E-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1" grpId="1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">
      <a:dk1>
        <a:srgbClr val="000000"/>
      </a:dk1>
      <a:lt1>
        <a:sysClr val="window" lastClr="FFFFFF"/>
      </a:lt1>
      <a:dk2>
        <a:srgbClr val="5E5E5E"/>
      </a:dk2>
      <a:lt2>
        <a:srgbClr val="EEFEE8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4665</TotalTime>
  <Words>1319</Words>
  <Application>Microsoft Office PowerPoint</Application>
  <PresentationFormat>On-screen Show (4:3)</PresentationFormat>
  <Paragraphs>358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Andy</vt:lpstr>
      <vt:lpstr>Arial</vt:lpstr>
      <vt:lpstr>Baskerville Old Face</vt:lpstr>
      <vt:lpstr>Bodoni MT</vt:lpstr>
      <vt:lpstr>Calibri</vt:lpstr>
      <vt:lpstr>Calibri Light</vt:lpstr>
      <vt:lpstr>Consolas</vt:lpstr>
      <vt:lpstr>Courier New</vt:lpstr>
      <vt:lpstr>Rockwell</vt:lpstr>
      <vt:lpstr>Segoe UI</vt:lpstr>
      <vt:lpstr>Times New Roman</vt:lpstr>
      <vt:lpstr>Clarity</vt:lpstr>
      <vt:lpstr>Automatic Mediation Of Privacy-sensitive Resource Access In  Smartphone Applications</vt:lpstr>
      <vt:lpstr>Permissions in Mobile Apps</vt:lpstr>
      <vt:lpstr>Permissions Flavors</vt:lpstr>
      <vt:lpstr>      Examples of Permissions in Different Mobile Operating Systems</vt:lpstr>
      <vt:lpstr>General Guidelines</vt:lpstr>
      <vt:lpstr>Guarding Location Access</vt:lpstr>
      <vt:lpstr>AroundMe</vt:lpstr>
      <vt:lpstr>Burger King</vt:lpstr>
      <vt:lpstr>LumiaClock</vt:lpstr>
      <vt:lpstr>Where Does that Leave Us?</vt:lpstr>
      <vt:lpstr>PowerPoint Presentation</vt:lpstr>
      <vt:lpstr>PowerPoint Presentation</vt:lpstr>
      <vt:lpstr>PowerPoint Presentation</vt:lpstr>
      <vt:lpstr>Analysis Approach </vt:lpstr>
      <vt:lpstr>In This Paper…</vt:lpstr>
      <vt:lpstr>Challenges</vt:lpstr>
      <vt:lpstr>Challenges</vt:lpstr>
      <vt:lpstr>Challenges</vt:lpstr>
      <vt:lpstr>Valid Placement</vt:lpstr>
      <vt:lpstr>Intuition for Placement</vt:lpstr>
      <vt:lpstr>Dominator-Based Approach</vt:lpstr>
      <vt:lpstr>Backward Placement</vt:lpstr>
      <vt:lpstr>Analysis Steps</vt:lpstr>
      <vt:lpstr>Evaluation</vt:lpstr>
      <vt:lpstr>Input Statistics</vt:lpstr>
      <vt:lpstr>Benchmarks</vt:lpstr>
      <vt:lpstr>Prompt Placement Success</vt:lpstr>
      <vt:lpstr>Dominator-Based vs. Backward </vt:lpstr>
      <vt:lpstr>Timing</vt:lpstr>
      <vt:lpstr>Manual Examination</vt:lpstr>
      <vt:lpstr>False Positives</vt:lpstr>
      <vt:lpstr>Conclusions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Mediation Of Privacy-sensitive</dc:title>
  <dc:creator>Ben Livshits</dc:creator>
  <cp:lastModifiedBy>Ben Livshits</cp:lastModifiedBy>
  <cp:revision>247</cp:revision>
  <dcterms:created xsi:type="dcterms:W3CDTF">2013-04-15T08:48:38Z</dcterms:created>
  <dcterms:modified xsi:type="dcterms:W3CDTF">2013-08-14T15:46:52Z</dcterms:modified>
  <cp:category>Conference talk</cp:category>
</cp:coreProperties>
</file>